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2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theme/theme23.xml" ContentType="application/vnd.openxmlformats-officedocument.theme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26" r:id="rId4"/>
    <p:sldMasterId id="2147483739" r:id="rId5"/>
    <p:sldMasterId id="2147483765" r:id="rId6"/>
    <p:sldMasterId id="2147483778" r:id="rId7"/>
    <p:sldMasterId id="2147483791" r:id="rId8"/>
    <p:sldMasterId id="2147483804" r:id="rId9"/>
    <p:sldMasterId id="2147483817" r:id="rId10"/>
    <p:sldMasterId id="2147483830" r:id="rId11"/>
    <p:sldMasterId id="2147483843" r:id="rId12"/>
    <p:sldMasterId id="2147483856" r:id="rId13"/>
    <p:sldMasterId id="2147483869" r:id="rId14"/>
    <p:sldMasterId id="2147483882" r:id="rId15"/>
    <p:sldMasterId id="2147483895" r:id="rId16"/>
    <p:sldMasterId id="2147483908" r:id="rId17"/>
    <p:sldMasterId id="2147483921" r:id="rId18"/>
    <p:sldMasterId id="2147483934" r:id="rId19"/>
    <p:sldMasterId id="2147483947" r:id="rId20"/>
    <p:sldMasterId id="2147483960" r:id="rId21"/>
    <p:sldMasterId id="2147483973" r:id="rId22"/>
    <p:sldMasterId id="2147483986" r:id="rId23"/>
    <p:sldMasterId id="2147483999" r:id="rId24"/>
  </p:sldMasterIdLst>
  <p:notesMasterIdLst>
    <p:notesMasterId r:id="rId93"/>
  </p:notes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311" r:id="rId47"/>
    <p:sldId id="312" r:id="rId48"/>
    <p:sldId id="313" r:id="rId49"/>
    <p:sldId id="281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5" r:id="rId68"/>
    <p:sldId id="326" r:id="rId69"/>
    <p:sldId id="328" r:id="rId70"/>
    <p:sldId id="329" r:id="rId71"/>
    <p:sldId id="330" r:id="rId72"/>
    <p:sldId id="331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9EEF2B-7C1B-405F-96BD-BD52B257677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Janelle" id="{2022878D-BD0C-4169-A76A-F2FA74118587}">
          <p14:sldIdLst>
            <p14:sldId id="311"/>
            <p14:sldId id="312"/>
            <p14:sldId id="313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8"/>
            <p14:sldId id="329"/>
            <p14:sldId id="330"/>
            <p14:sldId id="33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63" Type="http://schemas.openxmlformats.org/officeDocument/2006/relationships/slide" Target="slides/slide39.xml"/><Relationship Id="rId68" Type="http://schemas.openxmlformats.org/officeDocument/2006/relationships/slide" Target="slides/slide44.xml"/><Relationship Id="rId84" Type="http://schemas.openxmlformats.org/officeDocument/2006/relationships/slide" Target="slides/slide60.xml"/><Relationship Id="rId89" Type="http://schemas.openxmlformats.org/officeDocument/2006/relationships/slide" Target="slides/slide65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53" Type="http://schemas.openxmlformats.org/officeDocument/2006/relationships/slide" Target="slides/slide29.xml"/><Relationship Id="rId58" Type="http://schemas.openxmlformats.org/officeDocument/2006/relationships/slide" Target="slides/slide34.xml"/><Relationship Id="rId74" Type="http://schemas.openxmlformats.org/officeDocument/2006/relationships/slide" Target="slides/slide50.xml"/><Relationship Id="rId79" Type="http://schemas.openxmlformats.org/officeDocument/2006/relationships/slide" Target="slides/slide5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6.xml"/><Relationship Id="rId95" Type="http://schemas.openxmlformats.org/officeDocument/2006/relationships/viewProps" Target="viewProps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64" Type="http://schemas.openxmlformats.org/officeDocument/2006/relationships/slide" Target="slides/slide40.xml"/><Relationship Id="rId69" Type="http://schemas.openxmlformats.org/officeDocument/2006/relationships/slide" Target="slides/slide45.xml"/><Relationship Id="rId80" Type="http://schemas.openxmlformats.org/officeDocument/2006/relationships/slide" Target="slides/slide56.xml"/><Relationship Id="rId85" Type="http://schemas.openxmlformats.org/officeDocument/2006/relationships/slide" Target="slides/slide6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slide" Target="slides/slide35.xml"/><Relationship Id="rId67" Type="http://schemas.openxmlformats.org/officeDocument/2006/relationships/slide" Target="slides/slide43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62" Type="http://schemas.openxmlformats.org/officeDocument/2006/relationships/slide" Target="slides/slide38.xml"/><Relationship Id="rId70" Type="http://schemas.openxmlformats.org/officeDocument/2006/relationships/slide" Target="slides/slide46.xml"/><Relationship Id="rId75" Type="http://schemas.openxmlformats.org/officeDocument/2006/relationships/slide" Target="slides/slide51.xml"/><Relationship Id="rId83" Type="http://schemas.openxmlformats.org/officeDocument/2006/relationships/slide" Target="slides/slide59.xml"/><Relationship Id="rId88" Type="http://schemas.openxmlformats.org/officeDocument/2006/relationships/slide" Target="slides/slide64.xml"/><Relationship Id="rId91" Type="http://schemas.openxmlformats.org/officeDocument/2006/relationships/slide" Target="slides/slide67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slide" Target="slides/slide3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slide" Target="slides/slide36.xml"/><Relationship Id="rId65" Type="http://schemas.openxmlformats.org/officeDocument/2006/relationships/slide" Target="slides/slide41.xml"/><Relationship Id="rId73" Type="http://schemas.openxmlformats.org/officeDocument/2006/relationships/slide" Target="slides/slide49.xml"/><Relationship Id="rId78" Type="http://schemas.openxmlformats.org/officeDocument/2006/relationships/slide" Target="slides/slide54.xml"/><Relationship Id="rId81" Type="http://schemas.openxmlformats.org/officeDocument/2006/relationships/slide" Target="slides/slide57.xml"/><Relationship Id="rId86" Type="http://schemas.openxmlformats.org/officeDocument/2006/relationships/slide" Target="slides/slide6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5.xml"/><Relationship Id="rId34" Type="http://schemas.openxmlformats.org/officeDocument/2006/relationships/slide" Target="slides/slide10.xml"/><Relationship Id="rId50" Type="http://schemas.openxmlformats.org/officeDocument/2006/relationships/slide" Target="slides/slide26.xml"/><Relationship Id="rId55" Type="http://schemas.openxmlformats.org/officeDocument/2006/relationships/slide" Target="slides/slide31.xml"/><Relationship Id="rId76" Type="http://schemas.openxmlformats.org/officeDocument/2006/relationships/slide" Target="slides/slide52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7.xml"/><Relationship Id="rId92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5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66" Type="http://schemas.openxmlformats.org/officeDocument/2006/relationships/slide" Target="slides/slide42.xml"/><Relationship Id="rId87" Type="http://schemas.openxmlformats.org/officeDocument/2006/relationships/slide" Target="slides/slide63.xml"/><Relationship Id="rId61" Type="http://schemas.openxmlformats.org/officeDocument/2006/relationships/slide" Target="slides/slide37.xml"/><Relationship Id="rId82" Type="http://schemas.openxmlformats.org/officeDocument/2006/relationships/slide" Target="slides/slide58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56" Type="http://schemas.openxmlformats.org/officeDocument/2006/relationships/slide" Target="slides/slide32.xml"/><Relationship Id="rId77" Type="http://schemas.openxmlformats.org/officeDocument/2006/relationships/slide" Target="slides/slide5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72" Type="http://schemas.openxmlformats.org/officeDocument/2006/relationships/slide" Target="slides/slide48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24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CA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43" name="PlaceHolder 4"/>
          <p:cNvSpPr>
            <a:spLocks noGrp="1"/>
          </p:cNvSpPr>
          <p:nvPr>
            <p:ph type="dt" idx="3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CA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44" name="PlaceHolder 5"/>
          <p:cNvSpPr>
            <a:spLocks noGrp="1"/>
          </p:cNvSpPr>
          <p:nvPr>
            <p:ph type="ftr" idx="36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CA" sz="1400" b="0" strike="noStrike" spc="-1">
                <a:latin typeface="Times New Roman"/>
              </a:defRPr>
            </a:lvl1pPr>
          </a:lstStyle>
          <a:p>
            <a:r>
              <a:rPr lang="en-CA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45" name="PlaceHolder 6"/>
          <p:cNvSpPr>
            <a:spLocks noGrp="1"/>
          </p:cNvSpPr>
          <p:nvPr>
            <p:ph type="sldNum" idx="37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CA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4C374011-A4F6-48C4-9536-1B4E71953C71}" type="slidenum">
              <a:rPr lang="en-CA" sz="1400" b="0" strike="noStrike" spc="-1">
                <a:latin typeface="Times New Roman"/>
              </a:rPr>
              <a:t>‹#›</a:t>
            </a:fld>
            <a:endParaRPr lang="en-CA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  <a:prstGeom prst="rect">
            <a:avLst/>
          </a:prstGeom>
          <a:ln w="0">
            <a:noFill/>
          </a:ln>
        </p:spPr>
      </p:sp>
      <p:sp>
        <p:nvSpPr>
          <p:cNvPr id="145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100" b="0" strike="noStrike" spc="-1">
                <a:latin typeface="Arial"/>
              </a:rPr>
              <a:t>Mention the WikiBooks edition of </a:t>
            </a:r>
            <a:r>
              <a:rPr lang="en-CA" sz="1100" b="0" i="1" strike="noStrike" spc="-1">
                <a:latin typeface="Arial"/>
              </a:rPr>
              <a:t>The Devonshire Manuscript</a:t>
            </a:r>
            <a:r>
              <a:rPr lang="en-CA" sz="1100" b="0" strike="noStrike" spc="-1">
                <a:latin typeface="Arial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05542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  <a:prstGeom prst="rect">
            <a:avLst/>
          </a:prstGeom>
          <a:ln w="0">
            <a:noFill/>
          </a:ln>
        </p:spPr>
      </p:sp>
      <p:sp>
        <p:nvSpPr>
          <p:cNvPr id="144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100" b="0" strike="noStrike" spc="-1">
                <a:latin typeface="Arial"/>
              </a:rPr>
              <a:t>1516 (NYPL), 1551, 1556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  <a:prstGeom prst="rect">
            <a:avLst/>
          </a:prstGeom>
          <a:ln w="0">
            <a:noFill/>
          </a:ln>
        </p:spPr>
      </p:sp>
      <p:sp>
        <p:nvSpPr>
          <p:cNvPr id="144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100" b="0" strike="noStrike" spc="-1">
                <a:latin typeface="Arial"/>
              </a:rPr>
              <a:t>Hand over to Martin at the end of this slide.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  <a:prstGeom prst="rect">
            <a:avLst/>
          </a:prstGeom>
          <a:ln w="0">
            <a:noFill/>
          </a:ln>
        </p:spPr>
      </p:sp>
      <p:sp>
        <p:nvSpPr>
          <p:cNvPr id="145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  <a:prstGeom prst="rect">
            <a:avLst/>
          </a:prstGeom>
          <a:ln w="0">
            <a:noFill/>
          </a:ln>
        </p:spPr>
      </p:sp>
      <p:sp>
        <p:nvSpPr>
          <p:cNvPr id="14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</a:rPr>
              <a:t>e.g., all documents are “published,” all content is “complete”</a:t>
            </a:r>
            <a:endParaRPr lang="en-CA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  <a:prstGeom prst="rect">
            <a:avLst/>
          </a:prstGeom>
          <a:ln w="0">
            <a:noFill/>
          </a:ln>
        </p:spPr>
      </p:sp>
      <p:sp>
        <p:nvSpPr>
          <p:cNvPr id="14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  <a:noFill/>
          <a:ln w="0">
            <a:noFill/>
          </a:ln>
        </p:spPr>
        <p:txBody>
          <a:bodyPr lIns="0" tIns="91440" rIns="0" bIns="9144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100" b="0" strike="noStrike" spc="-1">
                <a:latin typeface="Arial"/>
              </a:rPr>
              <a:t>svn rev = “same setting of type”?</a:t>
            </a:r>
          </a:p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en-CA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2F78319-EBB3-4017-946B-C01F6A15039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699A268-6219-4D0F-803A-0235118CAA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752A589-FB6D-4647-9C34-A3649644C7A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EB7177A-07CB-4BE7-9E19-44C8BA04565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B95A44C-C849-4372-AC1D-F4A1DB810D4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0F03C76-A10E-40B3-9F79-9C431DAC2A4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17377B1-4C59-48E7-990F-001AC78505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316BC77-A084-47AC-B443-2FC2B5245CC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CF5FB8B-F774-43D7-8615-FD33BA651C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00F4080-6540-4A2D-A2B4-139ADB041F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54C5176C-AEFF-4E7D-A848-8988012734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B5BE1A1-D372-40BF-95F9-015C048FF9A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5D5148A-935C-4CAD-B250-C75A227FC1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D2CF81D5-A72B-4B4E-8C5E-C16CE63C7A8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E70E35E-5F81-4E1E-8E23-A0FD2A5506E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48DA9BE5-7048-4A4E-8799-FCCD130F18C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05FD5988-7774-412C-92C1-7FC494B2986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5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BA7DB92-D08E-424A-8056-78323445D19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D35DDCB-1AE9-4105-9C05-FCBA00BEA8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BE3F91-491D-4907-8F37-ADE0C07ECE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14A3C39-15B7-4878-8B53-A25AB771F4A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6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D51FDF2-1F0E-4908-900F-CE2E55CACD3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7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7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7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7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45C0C78-EEAE-453B-9878-BFE23029CFB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64BDE118-4754-4E89-9540-099B40FDE4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313F54C-95E6-4858-B1CF-7C89BA29333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B97B4EA-0BCC-4921-8809-828EE4EA39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9A036BF-4374-42FE-B2DE-33F53C7039D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DBDABB34-A4C5-49B6-8B53-AF34961FD26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B408351-68B3-4070-9779-BE45A81221E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FDE6B9EB-ED5A-4F72-8B40-94CEC019DB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8EAFDA50-E239-4019-80C4-CD8C17DFFCD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24D13C8-CFD4-4F5E-B13D-AA4C9283526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6235F972-82A4-479F-ACF9-4E3C934345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61BEBA51-6A83-4154-B9BD-232AD5238C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775C0683-4C37-4315-A45E-F498342F86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E1699A59-C80C-4075-B194-60F98176511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CD10F86-4DE9-4AF6-AB05-65798FAB8E2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783D231B-CE1B-423A-82E5-FDEE87EDAD5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88AFE1E4-08FF-43A2-8FA3-332B6B62E9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33B4B68-A318-4A02-AA67-7E6901E8F79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1721C18B-91FB-4BD3-93A6-C7FB60CF010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7CCBEFE-AC5F-46AC-8B55-240B367117F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D45EEC3-B815-4565-9CE7-3C911F9974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FB176DF-5F75-4AD1-A281-AF84FC31C60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A13A88A-6849-4159-8F49-D9C8CC0707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648E4C4-1161-4B77-98A8-58038FA7E4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6CE02C30-329F-4B86-8EE5-3B29FA4A349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FC689B43-C0AD-4520-AB40-FBB05C37A93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C82B26B5-0BD1-4F0B-B12E-F2B18D4FE14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2"/>
          </p:nvPr>
        </p:nvSpPr>
        <p:spPr/>
        <p:txBody>
          <a:bodyPr/>
          <a:lstStyle/>
          <a:p>
            <a:fld id="{56830933-9C45-41DB-88E0-1D052325556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B4A1F872-BB32-4796-B2B1-FC69A46AA9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1990F23-C374-4A8D-840A-F11C559721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E9D49B00-CC38-407A-BFD0-5015418664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0585ED8-D2E0-41FC-BF72-8EAEEEF048D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296146C-4085-4AA0-B2B9-7460BA27A90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8F05A2BC-A912-45DA-B379-63911CC5FDC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FD8EBC08-6A08-4324-B99E-E30AA70F27B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5D85A71E-7309-40B3-9DAA-D537789590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9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AC37AB7-F560-48B1-9728-D41A0D2392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0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3B879DF-5D6C-44AD-95D6-434895FDEE7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0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273951AD-8CBA-46EF-BE09-C8757F14DF0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0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1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BC9EE12-4FB1-4EAA-9098-D11327CDBCD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1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1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1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1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D8EE809-452F-4A22-9EF7-7AC5DEE370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28820EB4-52FD-4530-B92D-B9354A4FBB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1051F8-40E6-4CD4-86DC-EE1E55425D4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EB48FCEA-A409-4FE8-9F82-58D2F5E1DC3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213364EC-6246-4123-9E65-7EA9064D00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9A347F76-BF7F-47EB-B4C7-37B495A6059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9411468-18E6-4C69-B3B1-7432477F2F7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7D9B8405-ECAE-4C4C-8345-764920A0F9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EC2D153B-E1E6-4DE6-A509-52E7BE608E0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8CDCCD1C-19CB-4031-B1D8-E3ACBA63A59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6F9B529E-954B-4E9E-A3D3-D81FCFF208D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BA630F65-099A-470B-A0D4-8BD2B83C71C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6DDE1F94-94C4-4964-8D0A-8459064EF9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E817929-9D50-41F6-B3BD-9B5439563E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E813D66A-B702-4744-A772-652C1826A0D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18E9C096-CB4A-4987-B766-3FA5D9E2C8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A81300E1-5519-43DC-A514-5644403903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DFBF12A4-4637-4327-8946-EEC0548EFC9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EBB7F3FC-562D-48C0-9123-690778F1AD8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7F8F1082-4A7F-4D42-BBA9-40E86462B4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FB03C66E-2BBE-4944-AC9D-22061038904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75AF7A73-6E64-4125-B08B-6775E5D504A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8D55EED5-3567-4F34-898F-DA9043A9711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14CD9C9E-77CB-491D-8AE9-781DC84808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FB5DE76-1312-4DB5-AE1F-8F676A6773A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4514B730-FD9C-4325-ABF4-31D5B97F25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766CC20A-E674-4869-9C96-B1A01257053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8"/>
          </p:nvPr>
        </p:nvSpPr>
        <p:spPr/>
        <p:txBody>
          <a:bodyPr/>
          <a:lstStyle/>
          <a:p>
            <a:fld id="{10947513-FB33-4074-9853-452751E44C4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1245DB2-431A-4669-B7BB-7C09CAB883B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184552B-7E50-4DE5-8150-4D1494294D1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E8D6F395-D085-4406-8402-ACE3611F75C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0C18668-4060-42B5-AB9C-DA293C3F370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4D23A32-389F-4606-A241-35E4471867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50F6C13E-1A14-4427-9514-74113394492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DDC3EA7-1729-4174-8717-BC40CDE9BFD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9C22328-3906-45A8-B821-7B19D75F2E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50FFF415-6C09-439C-B727-74206BDBC17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7EC6FB99-925D-4220-87AD-F444B60E3F1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498865B-1404-429E-97C7-E42AA80544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7CB3EA1F-9CF7-4E09-B08C-CE90788C0B5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5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2DE99A45-F261-4161-8F27-B4BD216D8AD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383D2339-7DA6-4BA9-A89E-ABA77B1595A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D91C973-C569-4FCF-9D00-094BA532233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29A1D004-A676-4D89-8E9A-3960D9BDF5C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D8412D3-880F-4B9F-BC21-26F148E4B16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F80BB01-1F58-4767-8029-5EF806AD68D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0506372-8142-4FDC-8506-C0BABDA5D4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AE3C4DAE-89C2-4F31-B665-E29F4B4A8D6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9681D5A3-C00A-48D7-8E71-1F517889FC3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D08213B0-7272-4EB7-BD20-EC836FDC52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0E7998B2-C9B4-4BC0-BE46-85AFD478F25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27B9CAF5-A060-41A6-A012-B4AE28B2700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AAAB4B94-4D19-4093-A369-A2EBC96449B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1E3CBC2D-29DD-4291-82BA-C9D36C82F2C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224BE543-3071-4DB1-A168-4DB39BE108B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7D2FFB8C-132E-4D99-B988-184B2995FD6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018F587D-C0FB-4050-A338-0BDEE004F54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C010ABA-BAB9-4B59-80E9-76F8CFA5A28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93259859-C5BA-48D1-8415-F31E3CBE9C8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C6E7BD8E-3D4A-405C-97D4-FA99EC07E60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79B94B6B-822E-4CC1-B7AF-129191CCB1B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7932B9E5-AA67-4D3E-ACBE-869988384AF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ACB763FB-5A29-4125-B9B4-5E65A6E160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45A66FA5-9882-48B3-BD29-925B64B0E6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7C4280F4-EA27-4FF5-9C0B-A23E902476E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55C88C47-F74F-4210-BA77-7F7B78C3204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4"/>
          </p:nvPr>
        </p:nvSpPr>
        <p:spPr/>
        <p:txBody>
          <a:bodyPr/>
          <a:lstStyle/>
          <a:p>
            <a:fld id="{944600A5-6B72-4532-95A5-869F9D8F06F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9AE5027-6935-44F0-A4FD-C701DC7402F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322C7E7C-4443-4339-B3B6-6A790BA483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0BAA5FB-D725-4169-BC1E-7DFB64FCB5B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229BB53-717F-4936-BA94-553F848A1D4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5095972-56A2-4A51-BA5F-26CC6C7E111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5EEBCE0-6F20-42B9-BA5A-6120760765F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B8EF30E-6F7F-426B-9CFB-42FE0869C3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E1D06AE-39A0-4D33-A298-2DBB79F7022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FE03B7A-C0C9-45A8-A6EF-C362A1C0471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C8ADF67-C1DA-473A-8DF3-F874E47C96A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0FF8195-C717-44D7-B5D2-C25055F272C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FA1085D-7120-4852-8B31-021594E6F43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B474A90F-074E-4B18-BF3F-2E1520035DD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359384A-85F4-4DB6-A691-2394237F758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102DA61-35E0-4AB4-8565-55CB8854685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0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1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1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1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2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4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58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7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8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9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06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18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30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image" Target="../media/image1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4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image" Target="../media/image1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image" Target="../media/image1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7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98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8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4"/>
          <p:cNvPicPr/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rcRect t="11397" b="4790"/>
          <a:stretch/>
        </p:blipFill>
        <p:spPr>
          <a:xfrm>
            <a:off x="0" y="0"/>
            <a:ext cx="12283920" cy="68569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8"/>
          <p:cNvPicPr/>
          <p:nvPr/>
        </p:nvPicPr>
        <p:blipFill>
          <a:blip r:embed="rId18"/>
          <a:stretch/>
        </p:blipFill>
        <p:spPr>
          <a:xfrm>
            <a:off x="3002040" y="724680"/>
            <a:ext cx="6186600" cy="17208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10865160" y="630540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E5E04A4-5D9F-4EEB-AC45-1FC0262818FE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561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562" name="Rectangle 14"/>
          <p:cNvSpPr/>
          <p:nvPr/>
        </p:nvSpPr>
        <p:spPr>
          <a:xfrm>
            <a:off x="0" y="0"/>
            <a:ext cx="5860800" cy="685692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3" name="Picture 15"/>
          <p:cNvPicPr/>
          <p:nvPr/>
        </p:nvPicPr>
        <p:blipFill>
          <a:blip r:embed="rId16">
            <a:alphaModFix amt="55000"/>
          </a:blip>
          <a:srcRect l="28124" r="23794"/>
          <a:stretch/>
        </p:blipFill>
        <p:spPr>
          <a:xfrm>
            <a:off x="0" y="0"/>
            <a:ext cx="5860800" cy="6856920"/>
          </a:xfrm>
          <a:prstGeom prst="rect">
            <a:avLst/>
          </a:prstGeom>
          <a:ln w="0">
            <a:noFill/>
          </a:ln>
        </p:spPr>
      </p:pic>
      <p:sp>
        <p:nvSpPr>
          <p:cNvPr id="564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5" name="Picture 18"/>
          <p:cNvPicPr/>
          <p:nvPr/>
        </p:nvPicPr>
        <p:blipFill>
          <a:blip r:embed="rId17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566" name="PlaceHolder 1"/>
          <p:cNvSpPr>
            <a:spLocks noGrp="1"/>
          </p:cNvSpPr>
          <p:nvPr>
            <p:ph type="ftr" idx="11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606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607" name="Rectangle 13"/>
          <p:cNvSpPr/>
          <p:nvPr/>
        </p:nvSpPr>
        <p:spPr>
          <a:xfrm>
            <a:off x="0" y="0"/>
            <a:ext cx="5860800" cy="685692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8" name="Picture 14"/>
          <p:cNvPicPr/>
          <p:nvPr/>
        </p:nvPicPr>
        <p:blipFill>
          <a:blip r:embed="rId16">
            <a:alphaModFix amt="55000"/>
          </a:blip>
          <a:srcRect l="28124" r="23794"/>
          <a:stretch/>
        </p:blipFill>
        <p:spPr>
          <a:xfrm>
            <a:off x="0" y="0"/>
            <a:ext cx="5860800" cy="6856920"/>
          </a:xfrm>
          <a:prstGeom prst="rect">
            <a:avLst/>
          </a:prstGeom>
          <a:ln w="0">
            <a:noFill/>
          </a:ln>
        </p:spPr>
      </p:pic>
      <p:sp>
        <p:nvSpPr>
          <p:cNvPr id="609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10" name="Picture 19"/>
          <p:cNvPicPr/>
          <p:nvPr/>
        </p:nvPicPr>
        <p:blipFill>
          <a:blip r:embed="rId17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611" name="PlaceHolder 1"/>
          <p:cNvSpPr>
            <a:spLocks noGrp="1"/>
          </p:cNvSpPr>
          <p:nvPr>
            <p:ph type="ftr" idx="12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651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652" name="Rectangle 14"/>
          <p:cNvSpPr/>
          <p:nvPr/>
        </p:nvSpPr>
        <p:spPr>
          <a:xfrm>
            <a:off x="0" y="0"/>
            <a:ext cx="5860800" cy="6856920"/>
          </a:xfrm>
          <a:prstGeom prst="rect">
            <a:avLst/>
          </a:prstGeom>
          <a:solidFill>
            <a:srgbClr val="F30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3" name="Picture 15"/>
          <p:cNvPicPr/>
          <p:nvPr/>
        </p:nvPicPr>
        <p:blipFill>
          <a:blip r:embed="rId16">
            <a:alphaModFix amt="86000"/>
          </a:blip>
          <a:srcRect l="28124" r="23794"/>
          <a:stretch/>
        </p:blipFill>
        <p:spPr>
          <a:xfrm>
            <a:off x="0" y="0"/>
            <a:ext cx="5860800" cy="6856920"/>
          </a:xfrm>
          <a:prstGeom prst="rect">
            <a:avLst/>
          </a:prstGeom>
          <a:ln w="0">
            <a:noFill/>
          </a:ln>
        </p:spPr>
      </p:pic>
      <p:sp>
        <p:nvSpPr>
          <p:cNvPr id="654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5" name="Picture 18"/>
          <p:cNvPicPr/>
          <p:nvPr/>
        </p:nvPicPr>
        <p:blipFill>
          <a:blip r:embed="rId17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656" name="PlaceHolder 1"/>
          <p:cNvSpPr>
            <a:spLocks noGrp="1"/>
          </p:cNvSpPr>
          <p:nvPr>
            <p:ph type="ftr" idx="13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696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697" name="Rectangle 13"/>
          <p:cNvSpPr/>
          <p:nvPr/>
        </p:nvSpPr>
        <p:spPr>
          <a:xfrm>
            <a:off x="0" y="0"/>
            <a:ext cx="5860800" cy="6856920"/>
          </a:xfrm>
          <a:prstGeom prst="rect">
            <a:avLst/>
          </a:prstGeom>
          <a:solidFill>
            <a:srgbClr val="F300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98" name="Picture 14"/>
          <p:cNvPicPr/>
          <p:nvPr/>
        </p:nvPicPr>
        <p:blipFill>
          <a:blip r:embed="rId16">
            <a:alphaModFix amt="86000"/>
          </a:blip>
          <a:srcRect l="28124" r="23794"/>
          <a:stretch/>
        </p:blipFill>
        <p:spPr>
          <a:xfrm>
            <a:off x="0" y="0"/>
            <a:ext cx="5860800" cy="6856920"/>
          </a:xfrm>
          <a:prstGeom prst="rect">
            <a:avLst/>
          </a:prstGeom>
          <a:ln w="0">
            <a:noFill/>
          </a:ln>
        </p:spPr>
      </p:pic>
      <p:sp>
        <p:nvSpPr>
          <p:cNvPr id="699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0" name="Picture 19"/>
          <p:cNvPicPr/>
          <p:nvPr/>
        </p:nvPicPr>
        <p:blipFill>
          <a:blip r:embed="rId17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701" name="PlaceHolder 1"/>
          <p:cNvSpPr>
            <a:spLocks noGrp="1"/>
          </p:cNvSpPr>
          <p:nvPr>
            <p:ph type="ftr" idx="14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0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741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742" name="Rectangle 14"/>
          <p:cNvSpPr/>
          <p:nvPr/>
        </p:nvSpPr>
        <p:spPr>
          <a:xfrm>
            <a:off x="0" y="0"/>
            <a:ext cx="5860800" cy="6856920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3" name="Picture 15"/>
          <p:cNvPicPr/>
          <p:nvPr/>
        </p:nvPicPr>
        <p:blipFill>
          <a:blip r:embed="rId16">
            <a:alphaModFix amt="86000"/>
          </a:blip>
          <a:srcRect l="28124" r="23794"/>
          <a:stretch/>
        </p:blipFill>
        <p:spPr>
          <a:xfrm>
            <a:off x="0" y="0"/>
            <a:ext cx="5860800" cy="6856920"/>
          </a:xfrm>
          <a:prstGeom prst="rect">
            <a:avLst/>
          </a:prstGeom>
          <a:ln w="0">
            <a:noFill/>
          </a:ln>
        </p:spPr>
      </p:pic>
      <p:sp>
        <p:nvSpPr>
          <p:cNvPr id="744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45" name="Picture 18"/>
          <p:cNvPicPr/>
          <p:nvPr/>
        </p:nvPicPr>
        <p:blipFill>
          <a:blip r:embed="rId17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746" name="PlaceHolder 1"/>
          <p:cNvSpPr>
            <a:spLocks noGrp="1"/>
          </p:cNvSpPr>
          <p:nvPr>
            <p:ph type="ftr" idx="15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4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786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787" name="Rectangle 13"/>
          <p:cNvSpPr/>
          <p:nvPr/>
        </p:nvSpPr>
        <p:spPr>
          <a:xfrm>
            <a:off x="0" y="0"/>
            <a:ext cx="5860800" cy="6856920"/>
          </a:xfrm>
          <a:prstGeom prst="rect">
            <a:avLst/>
          </a:prstGeom>
          <a:solidFill>
            <a:srgbClr val="FB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8" name="Picture 14"/>
          <p:cNvPicPr/>
          <p:nvPr/>
        </p:nvPicPr>
        <p:blipFill>
          <a:blip r:embed="rId16">
            <a:alphaModFix amt="86000"/>
          </a:blip>
          <a:srcRect l="28124" r="23794"/>
          <a:stretch/>
        </p:blipFill>
        <p:spPr>
          <a:xfrm>
            <a:off x="0" y="0"/>
            <a:ext cx="5860800" cy="6856920"/>
          </a:xfrm>
          <a:prstGeom prst="rect">
            <a:avLst/>
          </a:prstGeom>
          <a:ln w="0">
            <a:noFill/>
          </a:ln>
        </p:spPr>
      </p:pic>
      <p:sp>
        <p:nvSpPr>
          <p:cNvPr id="789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0" name="Picture 19"/>
          <p:cNvPicPr/>
          <p:nvPr/>
        </p:nvPicPr>
        <p:blipFill>
          <a:blip r:embed="rId17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791" name="PlaceHolder 1"/>
          <p:cNvSpPr>
            <a:spLocks noGrp="1"/>
          </p:cNvSpPr>
          <p:nvPr>
            <p:ph type="ftr" idx="16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9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831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pic>
        <p:nvPicPr>
          <p:cNvPr id="832" name="Picture 19"/>
          <p:cNvPicPr/>
          <p:nvPr/>
        </p:nvPicPr>
        <p:blipFill>
          <a:blip r:embed="rId16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833" name="Rectangle 1"/>
          <p:cNvSpPr/>
          <p:nvPr/>
        </p:nvSpPr>
        <p:spPr>
          <a:xfrm>
            <a:off x="0" y="3568680"/>
            <a:ext cx="12191040" cy="3288240"/>
          </a:xfrm>
          <a:prstGeom prst="rect">
            <a:avLst/>
          </a:prstGeom>
          <a:solidFill>
            <a:srgbClr val="FF7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Footer Placeholder 3"/>
          <p:cNvSpPr/>
          <p:nvPr/>
        </p:nvSpPr>
        <p:spPr>
          <a:xfrm>
            <a:off x="4584960" y="6356520"/>
            <a:ext cx="3376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lang="en-CA" sz="1200" b="0" strike="noStrike" spc="-1">
              <a:latin typeface="Arial"/>
            </a:endParaRPr>
          </a:p>
        </p:txBody>
      </p:sp>
      <p:pic>
        <p:nvPicPr>
          <p:cNvPr id="835" name="Picture 5"/>
          <p:cNvPicPr/>
          <p:nvPr/>
        </p:nvPicPr>
        <p:blipFill>
          <a:blip r:embed="rId17">
            <a:alphaModFix amt="55000"/>
          </a:blip>
          <a:srcRect l="-104" t="52038" r="104" b="186"/>
          <a:stretch/>
        </p:blipFill>
        <p:spPr>
          <a:xfrm>
            <a:off x="0" y="3581280"/>
            <a:ext cx="12191040" cy="3275640"/>
          </a:xfrm>
          <a:prstGeom prst="rect">
            <a:avLst/>
          </a:prstGeom>
          <a:ln w="0">
            <a:noFill/>
          </a:ln>
        </p:spPr>
      </p:pic>
      <p:pic>
        <p:nvPicPr>
          <p:cNvPr id="836" name="Picture 6"/>
          <p:cNvPicPr/>
          <p:nvPr/>
        </p:nvPicPr>
        <p:blipFill>
          <a:blip r:embed="rId16"/>
          <a:stretch/>
        </p:blipFill>
        <p:spPr>
          <a:xfrm>
            <a:off x="314640" y="593496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837" name="PlaceHolder 1"/>
          <p:cNvSpPr>
            <a:spLocks noGrp="1"/>
          </p:cNvSpPr>
          <p:nvPr>
            <p:ph type="ftr" idx="17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 type="sldNum" idx="18"/>
          </p:nvPr>
        </p:nvSpPr>
        <p:spPr>
          <a:xfrm>
            <a:off x="11486520" y="633744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AE25646-230C-42C0-A123-7A92EF127016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4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878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pic>
        <p:nvPicPr>
          <p:cNvPr id="879" name="Picture 19"/>
          <p:cNvPicPr/>
          <p:nvPr/>
        </p:nvPicPr>
        <p:blipFill>
          <a:blip r:embed="rId16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880" name="Rectangle 1"/>
          <p:cNvSpPr/>
          <p:nvPr/>
        </p:nvSpPr>
        <p:spPr>
          <a:xfrm>
            <a:off x="0" y="3568680"/>
            <a:ext cx="12191040" cy="3288240"/>
          </a:xfrm>
          <a:prstGeom prst="rect">
            <a:avLst/>
          </a:prstGeom>
          <a:solidFill>
            <a:srgbClr val="ABC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Footer Placeholder 3"/>
          <p:cNvSpPr/>
          <p:nvPr/>
        </p:nvSpPr>
        <p:spPr>
          <a:xfrm>
            <a:off x="4584960" y="6356520"/>
            <a:ext cx="3376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lang="en-CA" sz="1200" b="0" strike="noStrike" spc="-1">
              <a:latin typeface="Arial"/>
            </a:endParaRPr>
          </a:p>
        </p:txBody>
      </p:sp>
      <p:pic>
        <p:nvPicPr>
          <p:cNvPr id="882" name="Picture 5"/>
          <p:cNvPicPr/>
          <p:nvPr/>
        </p:nvPicPr>
        <p:blipFill>
          <a:blip r:embed="rId17">
            <a:alphaModFix amt="55000"/>
          </a:blip>
          <a:srcRect l="-104" t="52038" r="104" b="186"/>
          <a:stretch/>
        </p:blipFill>
        <p:spPr>
          <a:xfrm>
            <a:off x="0" y="3581280"/>
            <a:ext cx="12191040" cy="3275640"/>
          </a:xfrm>
          <a:prstGeom prst="rect">
            <a:avLst/>
          </a:prstGeom>
          <a:ln w="0">
            <a:noFill/>
          </a:ln>
        </p:spPr>
      </p:pic>
      <p:pic>
        <p:nvPicPr>
          <p:cNvPr id="883" name="Picture 6"/>
          <p:cNvPicPr/>
          <p:nvPr/>
        </p:nvPicPr>
        <p:blipFill>
          <a:blip r:embed="rId16"/>
          <a:stretch/>
        </p:blipFill>
        <p:spPr>
          <a:xfrm>
            <a:off x="314640" y="593496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884" name="PlaceHolder 1"/>
          <p:cNvSpPr>
            <a:spLocks noGrp="1"/>
          </p:cNvSpPr>
          <p:nvPr>
            <p:ph type="ftr" idx="19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 type="sldNum" idx="20"/>
          </p:nvPr>
        </p:nvSpPr>
        <p:spPr>
          <a:xfrm>
            <a:off x="11486520" y="633744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3C68687-8DA6-49BF-8A1B-56DC69BA4010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8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925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pic>
        <p:nvPicPr>
          <p:cNvPr id="926" name="Picture 19"/>
          <p:cNvPicPr/>
          <p:nvPr/>
        </p:nvPicPr>
        <p:blipFill>
          <a:blip r:embed="rId16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927" name="Rectangle 1"/>
          <p:cNvSpPr/>
          <p:nvPr/>
        </p:nvSpPr>
        <p:spPr>
          <a:xfrm>
            <a:off x="0" y="3568680"/>
            <a:ext cx="12191040" cy="3288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8" name="Footer Placeholder 3"/>
          <p:cNvSpPr/>
          <p:nvPr/>
        </p:nvSpPr>
        <p:spPr>
          <a:xfrm>
            <a:off x="4584960" y="6356520"/>
            <a:ext cx="3376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lang="en-CA" sz="1200" b="0" strike="noStrike" spc="-1">
              <a:latin typeface="Arial"/>
            </a:endParaRPr>
          </a:p>
        </p:txBody>
      </p:sp>
      <p:pic>
        <p:nvPicPr>
          <p:cNvPr id="929" name="Picture 5"/>
          <p:cNvPicPr/>
          <p:nvPr/>
        </p:nvPicPr>
        <p:blipFill>
          <a:blip r:embed="rId17">
            <a:alphaModFix amt="55000"/>
          </a:blip>
          <a:srcRect l="-104" t="52038" r="104" b="186"/>
          <a:stretch/>
        </p:blipFill>
        <p:spPr>
          <a:xfrm>
            <a:off x="0" y="3581280"/>
            <a:ext cx="12191040" cy="3275640"/>
          </a:xfrm>
          <a:prstGeom prst="rect">
            <a:avLst/>
          </a:prstGeom>
          <a:ln w="0">
            <a:noFill/>
          </a:ln>
        </p:spPr>
      </p:pic>
      <p:pic>
        <p:nvPicPr>
          <p:cNvPr id="930" name="Picture 6"/>
          <p:cNvPicPr/>
          <p:nvPr/>
        </p:nvPicPr>
        <p:blipFill>
          <a:blip r:embed="rId16"/>
          <a:stretch/>
        </p:blipFill>
        <p:spPr>
          <a:xfrm>
            <a:off x="314640" y="593496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931" name="PlaceHolder 1"/>
          <p:cNvSpPr>
            <a:spLocks noGrp="1"/>
          </p:cNvSpPr>
          <p:nvPr>
            <p:ph type="ftr" idx="21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 type="sldNum" idx="22"/>
          </p:nvPr>
        </p:nvSpPr>
        <p:spPr>
          <a:xfrm>
            <a:off x="11486520" y="633744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C8EFEF3-EBB3-477A-8870-B6A110B54022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3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972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pic>
        <p:nvPicPr>
          <p:cNvPr id="973" name="Picture 19"/>
          <p:cNvPicPr/>
          <p:nvPr/>
        </p:nvPicPr>
        <p:blipFill>
          <a:blip r:embed="rId16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974" name="Rectangle 1"/>
          <p:cNvSpPr/>
          <p:nvPr/>
        </p:nvSpPr>
        <p:spPr>
          <a:xfrm>
            <a:off x="0" y="3568680"/>
            <a:ext cx="12191040" cy="32882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Footer Placeholder 3"/>
          <p:cNvSpPr/>
          <p:nvPr/>
        </p:nvSpPr>
        <p:spPr>
          <a:xfrm>
            <a:off x="4584960" y="6356520"/>
            <a:ext cx="3376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lang="en-CA" sz="1200" b="0" strike="noStrike" spc="-1">
              <a:latin typeface="Arial"/>
            </a:endParaRPr>
          </a:p>
        </p:txBody>
      </p:sp>
      <p:pic>
        <p:nvPicPr>
          <p:cNvPr id="976" name="Picture 5"/>
          <p:cNvPicPr/>
          <p:nvPr/>
        </p:nvPicPr>
        <p:blipFill>
          <a:blip r:embed="rId17">
            <a:alphaModFix amt="45000"/>
          </a:blip>
          <a:srcRect l="-104" t="52038" r="104" b="186"/>
          <a:stretch/>
        </p:blipFill>
        <p:spPr>
          <a:xfrm>
            <a:off x="0" y="3581280"/>
            <a:ext cx="12191040" cy="3275640"/>
          </a:xfrm>
          <a:prstGeom prst="rect">
            <a:avLst/>
          </a:prstGeom>
          <a:ln w="0">
            <a:noFill/>
          </a:ln>
        </p:spPr>
      </p:pic>
      <p:pic>
        <p:nvPicPr>
          <p:cNvPr id="977" name="Picture 6"/>
          <p:cNvPicPr/>
          <p:nvPr/>
        </p:nvPicPr>
        <p:blipFill>
          <a:blip r:embed="rId16"/>
          <a:stretch/>
        </p:blipFill>
        <p:spPr>
          <a:xfrm>
            <a:off x="314640" y="593496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978" name="PlaceHolder 1"/>
          <p:cNvSpPr>
            <a:spLocks noGrp="1"/>
          </p:cNvSpPr>
          <p:nvPr>
            <p:ph type="ftr" idx="23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979" name="PlaceHolder 2"/>
          <p:cNvSpPr>
            <a:spLocks noGrp="1"/>
          </p:cNvSpPr>
          <p:nvPr>
            <p:ph type="sldNum" idx="24"/>
          </p:nvPr>
        </p:nvSpPr>
        <p:spPr>
          <a:xfrm>
            <a:off x="11486520" y="633744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6DD65B5-DF67-484B-BD0D-F57B75D620AE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98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8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44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47" name="PlaceHolder 3"/>
          <p:cNvSpPr>
            <a:spLocks noGrp="1"/>
          </p:cNvSpPr>
          <p:nvPr>
            <p:ph type="ftr" idx="2"/>
          </p:nvPr>
        </p:nvSpPr>
        <p:spPr>
          <a:xfrm>
            <a:off x="4432680" y="6203880"/>
            <a:ext cx="337680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4C65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3"/>
          </p:nvPr>
        </p:nvSpPr>
        <p:spPr>
          <a:xfrm>
            <a:off x="11334240" y="618480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2A292B-46EF-4E5C-A1FB-D3B572920DAD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1019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pic>
        <p:nvPicPr>
          <p:cNvPr id="1020" name="Picture 19"/>
          <p:cNvPicPr/>
          <p:nvPr/>
        </p:nvPicPr>
        <p:blipFill>
          <a:blip r:embed="rId16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1021" name="Rectangle 1"/>
          <p:cNvSpPr/>
          <p:nvPr/>
        </p:nvSpPr>
        <p:spPr>
          <a:xfrm>
            <a:off x="0" y="3568680"/>
            <a:ext cx="12191040" cy="3288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Footer Placeholder 3"/>
          <p:cNvSpPr/>
          <p:nvPr/>
        </p:nvSpPr>
        <p:spPr>
          <a:xfrm>
            <a:off x="4584960" y="6356520"/>
            <a:ext cx="3376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lang="en-CA" sz="1200" b="0" strike="noStrike" spc="-1">
              <a:latin typeface="Arial"/>
            </a:endParaRPr>
          </a:p>
        </p:txBody>
      </p:sp>
      <p:pic>
        <p:nvPicPr>
          <p:cNvPr id="1023" name="Picture 5"/>
          <p:cNvPicPr/>
          <p:nvPr/>
        </p:nvPicPr>
        <p:blipFill>
          <a:blip r:embed="rId17">
            <a:alphaModFix amt="80000"/>
          </a:blip>
          <a:srcRect l="-104" t="52038" r="104" b="186"/>
          <a:stretch/>
        </p:blipFill>
        <p:spPr>
          <a:xfrm>
            <a:off x="0" y="3581280"/>
            <a:ext cx="12191040" cy="3275640"/>
          </a:xfrm>
          <a:prstGeom prst="rect">
            <a:avLst/>
          </a:prstGeom>
          <a:ln w="0">
            <a:noFill/>
          </a:ln>
        </p:spPr>
      </p:pic>
      <p:pic>
        <p:nvPicPr>
          <p:cNvPr id="1024" name="Picture 6"/>
          <p:cNvPicPr/>
          <p:nvPr/>
        </p:nvPicPr>
        <p:blipFill>
          <a:blip r:embed="rId16"/>
          <a:stretch/>
        </p:blipFill>
        <p:spPr>
          <a:xfrm>
            <a:off x="314640" y="593496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1025" name="PlaceHolder 1"/>
          <p:cNvSpPr>
            <a:spLocks noGrp="1"/>
          </p:cNvSpPr>
          <p:nvPr>
            <p:ph type="ftr" idx="25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1026" name="PlaceHolder 2"/>
          <p:cNvSpPr>
            <a:spLocks noGrp="1"/>
          </p:cNvSpPr>
          <p:nvPr>
            <p:ph type="sldNum" idx="26"/>
          </p:nvPr>
        </p:nvSpPr>
        <p:spPr>
          <a:xfrm>
            <a:off x="11486520" y="633744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580EC5-4C4B-402A-A265-B115E7A31F2E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02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2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1066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pic>
        <p:nvPicPr>
          <p:cNvPr id="1067" name="Picture 19"/>
          <p:cNvPicPr/>
          <p:nvPr/>
        </p:nvPicPr>
        <p:blipFill>
          <a:blip r:embed="rId16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1068" name="Rectangle 1"/>
          <p:cNvSpPr/>
          <p:nvPr/>
        </p:nvSpPr>
        <p:spPr>
          <a:xfrm>
            <a:off x="0" y="3568680"/>
            <a:ext cx="12191040" cy="3288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Footer Placeholder 3"/>
          <p:cNvSpPr/>
          <p:nvPr/>
        </p:nvSpPr>
        <p:spPr>
          <a:xfrm>
            <a:off x="4584960" y="6356520"/>
            <a:ext cx="337680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4C65"/>
                </a:solidFill>
                <a:latin typeface="Arial"/>
                <a:ea typeface="DejaVu Sans"/>
              </a:rPr>
              <a:t>Higher Ed &amp; Research Tech Summit 2022</a:t>
            </a:r>
            <a:endParaRPr lang="en-CA" sz="1200" b="0" strike="noStrike" spc="-1">
              <a:latin typeface="Arial"/>
            </a:endParaRPr>
          </a:p>
        </p:txBody>
      </p:sp>
      <p:pic>
        <p:nvPicPr>
          <p:cNvPr id="1070" name="Picture 5"/>
          <p:cNvPicPr/>
          <p:nvPr/>
        </p:nvPicPr>
        <p:blipFill>
          <a:blip r:embed="rId17">
            <a:alphaModFix amt="79000"/>
          </a:blip>
          <a:srcRect l="-104" t="52038" r="104" b="186"/>
          <a:stretch/>
        </p:blipFill>
        <p:spPr>
          <a:xfrm>
            <a:off x="0" y="3581280"/>
            <a:ext cx="12191040" cy="3275640"/>
          </a:xfrm>
          <a:prstGeom prst="rect">
            <a:avLst/>
          </a:prstGeom>
          <a:ln w="0">
            <a:noFill/>
          </a:ln>
        </p:spPr>
      </p:pic>
      <p:pic>
        <p:nvPicPr>
          <p:cNvPr id="1071" name="Picture 6"/>
          <p:cNvPicPr/>
          <p:nvPr/>
        </p:nvPicPr>
        <p:blipFill>
          <a:blip r:embed="rId16"/>
          <a:stretch/>
        </p:blipFill>
        <p:spPr>
          <a:xfrm>
            <a:off x="314640" y="593496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1072" name="PlaceHolder 1"/>
          <p:cNvSpPr>
            <a:spLocks noGrp="1"/>
          </p:cNvSpPr>
          <p:nvPr>
            <p:ph type="ftr" idx="27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1073" name="PlaceHolder 2"/>
          <p:cNvSpPr>
            <a:spLocks noGrp="1"/>
          </p:cNvSpPr>
          <p:nvPr>
            <p:ph type="sldNum" idx="28"/>
          </p:nvPr>
        </p:nvSpPr>
        <p:spPr>
          <a:xfrm>
            <a:off x="11486520" y="633744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96C1237-91FB-46A1-8AED-F561435D1F16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7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1113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pic>
        <p:nvPicPr>
          <p:cNvPr id="1114" name="Picture 9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1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118" name="PlaceHolder 4"/>
          <p:cNvSpPr>
            <a:spLocks noGrp="1"/>
          </p:cNvSpPr>
          <p:nvPr>
            <p:ph type="ftr" idx="29"/>
          </p:nvPr>
        </p:nvSpPr>
        <p:spPr>
          <a:xfrm>
            <a:off x="4432680" y="6203880"/>
            <a:ext cx="337680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4C65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1119" name="PlaceHolder 5"/>
          <p:cNvSpPr>
            <a:spLocks noGrp="1"/>
          </p:cNvSpPr>
          <p:nvPr>
            <p:ph type="sldNum" idx="30"/>
          </p:nvPr>
        </p:nvSpPr>
        <p:spPr>
          <a:xfrm>
            <a:off x="11334240" y="618480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00CEE7-D57D-42CA-A8E0-A4B63E2C8695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1157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CA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9" name="PlaceHolder 2"/>
          <p:cNvSpPr>
            <a:spLocks noGrp="1"/>
          </p:cNvSpPr>
          <p:nvPr>
            <p:ph type="ftr" idx="31"/>
          </p:nvPr>
        </p:nvSpPr>
        <p:spPr>
          <a:xfrm>
            <a:off x="4432680" y="6203880"/>
            <a:ext cx="337680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4C65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 type="sldNum" idx="32"/>
          </p:nvPr>
        </p:nvSpPr>
        <p:spPr>
          <a:xfrm>
            <a:off x="11334240" y="618480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9D3D2AA-A6AE-4665-8C04-BF69D51C4FDE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16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1199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1200" name="PlaceHolder 1"/>
          <p:cNvSpPr>
            <a:spLocks noGrp="1"/>
          </p:cNvSpPr>
          <p:nvPr>
            <p:ph type="ftr" idx="33"/>
          </p:nvPr>
        </p:nvSpPr>
        <p:spPr>
          <a:xfrm>
            <a:off x="4432680" y="6203880"/>
            <a:ext cx="337680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4C65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1201" name="PlaceHolder 2"/>
          <p:cNvSpPr>
            <a:spLocks noGrp="1"/>
          </p:cNvSpPr>
          <p:nvPr>
            <p:ph type="sldNum" idx="34"/>
          </p:nvPr>
        </p:nvSpPr>
        <p:spPr>
          <a:xfrm>
            <a:off x="11334240" y="618480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9CB4B9-8980-40CC-95C9-08D212756504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120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0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ftr" idx="4"/>
          </p:nvPr>
        </p:nvSpPr>
        <p:spPr>
          <a:xfrm>
            <a:off x="4432680" y="6203880"/>
            <a:ext cx="3376800" cy="363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004C65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Num" idx="5"/>
          </p:nvPr>
        </p:nvSpPr>
        <p:spPr>
          <a:xfrm>
            <a:off x="11334240" y="6184800"/>
            <a:ext cx="613800" cy="3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4C65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F0DEC8-A12B-41F7-8B98-6003996EB1CD}" type="slidenum">
              <a:rPr lang="en-US" sz="1200" b="0" strike="noStrike" spc="-1">
                <a:solidFill>
                  <a:srgbClr val="004C65"/>
                </a:solidFill>
                <a:latin typeface="Arial"/>
              </a:rPr>
              <a:t>‹#›</a:t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256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257" name="Rectangle 3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A1D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8" name="Picture 7"/>
          <p:cNvPicPr/>
          <p:nvPr/>
        </p:nvPicPr>
        <p:blipFill>
          <a:blip r:embed="rId16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10"/>
          <p:cNvPicPr/>
          <p:nvPr/>
        </p:nvPicPr>
        <p:blipFill>
          <a:blip r:embed="rId17"/>
          <a:stretch/>
        </p:blipFill>
        <p:spPr>
          <a:xfrm>
            <a:off x="3899160" y="1937160"/>
            <a:ext cx="4386240" cy="122328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299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300" name="Rectangle 3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760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1" name="Picture 7"/>
          <p:cNvPicPr/>
          <p:nvPr/>
        </p:nvPicPr>
        <p:blipFill>
          <a:blip r:embed="rId16">
            <a:alphaModFix amt="49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pic>
        <p:nvPicPr>
          <p:cNvPr id="302" name="Picture 10"/>
          <p:cNvPicPr/>
          <p:nvPr/>
        </p:nvPicPr>
        <p:blipFill>
          <a:blip r:embed="rId17"/>
          <a:stretch/>
        </p:blipFill>
        <p:spPr>
          <a:xfrm>
            <a:off x="3899160" y="1937160"/>
            <a:ext cx="4386240" cy="1223280"/>
          </a:xfrm>
          <a:prstGeom prst="rect">
            <a:avLst/>
          </a:prstGeom>
          <a:ln w="0">
            <a:noFill/>
          </a:ln>
        </p:spPr>
      </p:pic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385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386" name="Rectangle 3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C70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7" name="Picture 7"/>
          <p:cNvPicPr/>
          <p:nvPr/>
        </p:nvPicPr>
        <p:blipFill>
          <a:blip r:embed="rId16">
            <a:alphaModFix amt="75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pic>
        <p:nvPicPr>
          <p:cNvPr id="388" name="Picture 10"/>
          <p:cNvPicPr/>
          <p:nvPr/>
        </p:nvPicPr>
        <p:blipFill>
          <a:blip r:embed="rId17"/>
          <a:stretch/>
        </p:blipFill>
        <p:spPr>
          <a:xfrm>
            <a:off x="3899160" y="1937160"/>
            <a:ext cx="4386240" cy="1223280"/>
          </a:xfrm>
          <a:prstGeom prst="rect">
            <a:avLst/>
          </a:prstGeom>
          <a:ln w="0">
            <a:noFill/>
          </a:ln>
        </p:spPr>
      </p:pic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428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429" name="Rectangle 3"/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solidFill>
            <a:srgbClr val="004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0" name="Picture 7"/>
          <p:cNvPicPr/>
          <p:nvPr/>
        </p:nvPicPr>
        <p:blipFill>
          <a:blip r:embed="rId16">
            <a:alphaModFix amt="39000"/>
          </a:blip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pic>
        <p:nvPicPr>
          <p:cNvPr id="431" name="Picture 10"/>
          <p:cNvPicPr/>
          <p:nvPr/>
        </p:nvPicPr>
        <p:blipFill>
          <a:blip r:embed="rId17"/>
          <a:stretch/>
        </p:blipFill>
        <p:spPr>
          <a:xfrm>
            <a:off x="3899160" y="1937160"/>
            <a:ext cx="4386240" cy="1223280"/>
          </a:xfrm>
          <a:prstGeom prst="rect">
            <a:avLst/>
          </a:prstGeom>
          <a:ln w="0">
            <a:noFill/>
          </a:ln>
        </p:spPr>
      </p:pic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471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472" name="Rectangle 14"/>
          <p:cNvSpPr/>
          <p:nvPr/>
        </p:nvSpPr>
        <p:spPr>
          <a:xfrm>
            <a:off x="0" y="0"/>
            <a:ext cx="5860800" cy="68569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3" name="Picture 15"/>
          <p:cNvPicPr/>
          <p:nvPr/>
        </p:nvPicPr>
        <p:blipFill>
          <a:blip r:embed="rId16">
            <a:alphaModFix amt="55000"/>
          </a:blip>
          <a:srcRect l="28124" r="23794"/>
          <a:stretch/>
        </p:blipFill>
        <p:spPr>
          <a:xfrm>
            <a:off x="0" y="0"/>
            <a:ext cx="5860800" cy="6856920"/>
          </a:xfrm>
          <a:prstGeom prst="rect">
            <a:avLst/>
          </a:prstGeom>
          <a:ln w="0">
            <a:noFill/>
          </a:ln>
        </p:spPr>
      </p:pic>
      <p:sp>
        <p:nvSpPr>
          <p:cNvPr id="474" name="Straight Connector 11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5" name="Picture 18"/>
          <p:cNvPicPr/>
          <p:nvPr/>
        </p:nvPicPr>
        <p:blipFill>
          <a:blip r:embed="rId17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476" name="PlaceHolder 1"/>
          <p:cNvSpPr>
            <a:spLocks noGrp="1"/>
          </p:cNvSpPr>
          <p:nvPr>
            <p:ph type="ftr" idx="9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Picture 8"/>
          <p:cNvPicPr/>
          <p:nvPr/>
        </p:nvPicPr>
        <p:blipFill>
          <a:blip r:embed="rId14"/>
          <a:stretch/>
        </p:blipFill>
        <p:spPr>
          <a:xfrm>
            <a:off x="7673400" y="0"/>
            <a:ext cx="4517640" cy="6856920"/>
          </a:xfrm>
          <a:prstGeom prst="rect">
            <a:avLst/>
          </a:prstGeom>
          <a:ln w="0">
            <a:noFill/>
          </a:ln>
        </p:spPr>
      </p:pic>
      <p:pic>
        <p:nvPicPr>
          <p:cNvPr id="516" name="Picture 6"/>
          <p:cNvPicPr/>
          <p:nvPr/>
        </p:nvPicPr>
        <p:blipFill>
          <a:blip r:embed="rId15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517" name="Rectangle 13"/>
          <p:cNvSpPr/>
          <p:nvPr/>
        </p:nvSpPr>
        <p:spPr>
          <a:xfrm>
            <a:off x="0" y="0"/>
            <a:ext cx="5860800" cy="68569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8" name="Picture 14"/>
          <p:cNvPicPr/>
          <p:nvPr/>
        </p:nvPicPr>
        <p:blipFill>
          <a:blip r:embed="rId16">
            <a:alphaModFix amt="55000"/>
          </a:blip>
          <a:srcRect l="28124" r="23794"/>
          <a:stretch/>
        </p:blipFill>
        <p:spPr>
          <a:xfrm>
            <a:off x="-12600" y="0"/>
            <a:ext cx="5860800" cy="6856920"/>
          </a:xfrm>
          <a:prstGeom prst="rect">
            <a:avLst/>
          </a:prstGeom>
          <a:ln w="0">
            <a:noFill/>
          </a:ln>
        </p:spPr>
      </p:pic>
      <p:sp>
        <p:nvSpPr>
          <p:cNvPr id="519" name="Straight Connector 15"/>
          <p:cNvSpPr/>
          <p:nvPr/>
        </p:nvSpPr>
        <p:spPr>
          <a:xfrm flipH="1">
            <a:off x="0" y="1338840"/>
            <a:ext cx="5460480" cy="36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0" name="Picture 19"/>
          <p:cNvPicPr/>
          <p:nvPr/>
        </p:nvPicPr>
        <p:blipFill>
          <a:blip r:embed="rId17"/>
          <a:stretch/>
        </p:blipFill>
        <p:spPr>
          <a:xfrm>
            <a:off x="289440" y="6023880"/>
            <a:ext cx="2227680" cy="621000"/>
          </a:xfrm>
          <a:prstGeom prst="rect">
            <a:avLst/>
          </a:prstGeom>
          <a:ln w="0">
            <a:noFill/>
          </a:ln>
        </p:spPr>
      </p:pic>
      <p:sp>
        <p:nvSpPr>
          <p:cNvPr id="521" name="PlaceHolder 1"/>
          <p:cNvSpPr>
            <a:spLocks noGrp="1"/>
          </p:cNvSpPr>
          <p:nvPr>
            <p:ph type="ftr" idx="10"/>
          </p:nvPr>
        </p:nvSpPr>
        <p:spPr>
          <a:xfrm>
            <a:off x="2709000" y="6291000"/>
            <a:ext cx="3233520" cy="370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lnSpc>
                <a:spcPct val="100000"/>
              </a:lnSpc>
              <a:buNone/>
              <a:defRPr lang="en-US" sz="1200" b="0" strike="noStrike" spc="-1">
                <a:solidFill>
                  <a:srgbClr val="FFFFFF"/>
                </a:solidFill>
                <a:latin typeface="Aria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</a:rPr>
              <a:t>&lt;footer&gt;</a:t>
            </a:r>
            <a:endParaRPr lang="en-CA" sz="1200" b="0" strike="noStrike" spc="-1">
              <a:latin typeface="Times New Roman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2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kipedia:Vandalism" TargetMode="External"/><Relationship Id="rId2" Type="http://schemas.openxmlformats.org/officeDocument/2006/relationships/hyperlink" Target="https://en.wikipedia.org/wiki/Wikipedia:UGC" TargetMode="Externa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cgenesis.uvic.ca/" TargetMode="External"/><Relationship Id="rId2" Type="http://schemas.openxmlformats.org/officeDocument/2006/relationships/hyperlink" Target="https://mapoflondon.uvic.ca/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loi.uvic.ca/archiv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dings.uvic.ca/principles.html#release-manageme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eb.uvic.ca/hrd/indonesian/" TargetMode="Externa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eb.uvic.ca/lancenrd/martin/weblang/" TargetMode="Externa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PlaceHolder 1"/>
          <p:cNvSpPr>
            <a:spLocks noGrp="1"/>
          </p:cNvSpPr>
          <p:nvPr>
            <p:ph type="title"/>
          </p:nvPr>
        </p:nvSpPr>
        <p:spPr>
          <a:xfrm>
            <a:off x="1886760" y="3232800"/>
            <a:ext cx="8386560" cy="1455480"/>
          </a:xfrm>
          <a:prstGeom prst="rect">
            <a:avLst/>
          </a:prstGeom>
          <a:noFill/>
          <a:ln w="0">
            <a:noFill/>
          </a:ln>
        </p:spPr>
        <p:txBody>
          <a:bodyPr lIns="90000" tIns="0" rIns="0" bIns="0" anchor="t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800" b="0" strike="noStrike" spc="-1">
                <a:solidFill>
                  <a:srgbClr val="004C65"/>
                </a:solidFill>
                <a:latin typeface="Arial"/>
                <a:ea typeface="Roboto Medium"/>
              </a:rPr>
              <a:t>Eliminating technical debt in Digital Humanities projects</a:t>
            </a:r>
            <a:endParaRPr lang="en-CA" sz="4800" b="0" strike="noStrike" spc="-1">
              <a:latin typeface="Arial"/>
            </a:endParaRPr>
          </a:p>
        </p:txBody>
      </p:sp>
      <p:sp>
        <p:nvSpPr>
          <p:cNvPr id="1247" name="PlaceHolder 2"/>
          <p:cNvSpPr>
            <a:spLocks noGrp="1"/>
          </p:cNvSpPr>
          <p:nvPr>
            <p:ph type="subTitle"/>
          </p:nvPr>
        </p:nvSpPr>
        <p:spPr>
          <a:xfrm>
            <a:off x="1886760" y="4689000"/>
            <a:ext cx="8401320" cy="67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Janelle Jenstad and Martin Holmes</a:t>
            </a:r>
            <a:br>
              <a:rPr sz="2400"/>
            </a:br>
            <a:r>
              <a:rPr lang="en-US" sz="2000" b="0" strike="noStrike" spc="-1">
                <a:solidFill>
                  <a:srgbClr val="004C65"/>
                </a:solidFill>
                <a:latin typeface="Arial"/>
                <a:ea typeface="Roboto"/>
              </a:rPr>
              <a:t>University of Victoria Humanities Computing and Media Centre</a:t>
            </a:r>
            <a:endParaRPr lang="en-CA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BUT: Horrible technical debt</a:t>
            </a:r>
            <a:endParaRPr lang="en-CA" sz="3200" b="0" strike="noStrike" spc="-1">
              <a:latin typeface="Arial"/>
            </a:endParaRPr>
          </a:p>
        </p:txBody>
      </p:sp>
      <p:pic>
        <p:nvPicPr>
          <p:cNvPr id="1267" name="Picture 1266"/>
          <p:cNvPicPr/>
          <p:nvPr/>
        </p:nvPicPr>
        <p:blipFill>
          <a:blip r:embed="rId2"/>
          <a:stretch/>
        </p:blipFill>
        <p:spPr>
          <a:xfrm>
            <a:off x="5220000" y="1080360"/>
            <a:ext cx="5039640" cy="5039640"/>
          </a:xfrm>
          <a:prstGeom prst="rect">
            <a:avLst/>
          </a:prstGeom>
          <a:ln w="0">
            <a:noFill/>
          </a:ln>
        </p:spPr>
      </p:pic>
      <p:sp>
        <p:nvSpPr>
          <p:cNvPr id="1268" name="TextBox 1267"/>
          <p:cNvSpPr txBox="1"/>
          <p:nvPr/>
        </p:nvSpPr>
        <p:spPr>
          <a:xfrm>
            <a:off x="540000" y="1260000"/>
            <a:ext cx="3455640" cy="1626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CA" sz="1800" b="0" strike="noStrike" spc="-1">
                <a:latin typeface="Arial"/>
              </a:rPr>
              <a:t>Update Java: Tomcat breaks.</a:t>
            </a:r>
          </a:p>
          <a:p>
            <a:r>
              <a:rPr lang="en-CA" sz="1800" b="0" strike="noStrike" spc="-1">
                <a:latin typeface="Arial"/>
              </a:rPr>
              <a:t>Update Tomcat: Cocoon breaks.</a:t>
            </a:r>
          </a:p>
          <a:p>
            <a:r>
              <a:rPr lang="en-CA" sz="1800" b="0" strike="noStrike" spc="-1">
                <a:latin typeface="Arial"/>
              </a:rPr>
              <a:t>Update Cocoon: eXist breaks.</a:t>
            </a:r>
          </a:p>
          <a:p>
            <a:r>
              <a:rPr lang="en-CA" sz="1800" b="0" strike="noStrike" spc="-1">
                <a:latin typeface="Arial"/>
              </a:rPr>
              <a:t>Update eXist: XQuery has to be </a:t>
            </a:r>
          </a:p>
          <a:p>
            <a:r>
              <a:rPr lang="en-CA" sz="1800" b="0" strike="noStrike" spc="-1">
                <a:latin typeface="Arial"/>
              </a:rPr>
              <a:t>rewritten.</a:t>
            </a:r>
          </a:p>
          <a:p>
            <a:r>
              <a:rPr lang="en-CA" sz="1800" b="0" strike="noStrike" spc="-1">
                <a:latin typeface="Arial"/>
              </a:rPr>
              <a:t>...</a:t>
            </a:r>
          </a:p>
        </p:txBody>
      </p:sp>
      <p:sp>
        <p:nvSpPr>
          <p:cNvPr id="1269" name="TextBox 1268"/>
          <p:cNvSpPr txBox="1"/>
          <p:nvPr/>
        </p:nvSpPr>
        <p:spPr>
          <a:xfrm>
            <a:off x="564120" y="3205800"/>
            <a:ext cx="3935880" cy="111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CA" sz="1800" b="0" strike="noStrike" spc="-1">
                <a:latin typeface="Arial"/>
              </a:rPr>
              <a:t>OS update requires MySQL update.</a:t>
            </a:r>
          </a:p>
          <a:p>
            <a:r>
              <a:rPr lang="en-CA" sz="1800" b="0" strike="noStrike" spc="-1">
                <a:latin typeface="Arial"/>
              </a:rPr>
              <a:t>MySQL update requires PHP update.</a:t>
            </a:r>
          </a:p>
          <a:p>
            <a:r>
              <a:rPr lang="en-CA" sz="1800" b="0" strike="noStrike" spc="-1">
                <a:latin typeface="Arial"/>
              </a:rPr>
              <a:t>PHP update requires code rewrite.</a:t>
            </a:r>
          </a:p>
          <a:p>
            <a:r>
              <a:rPr lang="en-CA" sz="1800" b="0" strike="noStrike" spc="-1">
                <a:latin typeface="Arial"/>
              </a:rPr>
              <a:t>...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PlaceHolder 1"/>
          <p:cNvSpPr>
            <a:spLocks noGrp="1"/>
          </p:cNvSpPr>
          <p:nvPr>
            <p:ph type="title"/>
          </p:nvPr>
        </p:nvSpPr>
        <p:spPr>
          <a:xfrm>
            <a:off x="428400" y="360000"/>
            <a:ext cx="55116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Now every project is a Tamagotchi.</a:t>
            </a:r>
            <a:endParaRPr lang="en-CA" sz="3200" b="0" strike="noStrike" spc="-1">
              <a:latin typeface="Arial"/>
            </a:endParaRPr>
          </a:p>
        </p:txBody>
      </p:sp>
      <p:pic>
        <p:nvPicPr>
          <p:cNvPr id="1271" name="Picture 1270"/>
          <p:cNvPicPr/>
          <p:nvPr/>
        </p:nvPicPr>
        <p:blipFill>
          <a:blip r:embed="rId2"/>
          <a:stretch/>
        </p:blipFill>
        <p:spPr>
          <a:xfrm>
            <a:off x="6778080" y="0"/>
            <a:ext cx="5101920" cy="6857640"/>
          </a:xfrm>
          <a:prstGeom prst="rect">
            <a:avLst/>
          </a:prstGeom>
          <a:ln w="0">
            <a:noFill/>
          </a:ln>
        </p:spPr>
      </p:pic>
      <p:sp>
        <p:nvSpPr>
          <p:cNvPr id="1272" name="PlaceHolder 7"/>
          <p:cNvSpPr txBox="1"/>
          <p:nvPr/>
        </p:nvSpPr>
        <p:spPr>
          <a:xfrm>
            <a:off x="824400" y="1621800"/>
            <a:ext cx="55116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Life is nothing but maintenance.</a:t>
            </a:r>
            <a:endParaRPr lang="en-CA" sz="3200" b="0" strike="noStrike" spc="-1">
              <a:latin typeface="Arial"/>
            </a:endParaRPr>
          </a:p>
        </p:txBody>
      </p:sp>
      <p:sp>
        <p:nvSpPr>
          <p:cNvPr id="1273" name="PlaceHolder 8"/>
          <p:cNvSpPr txBox="1"/>
          <p:nvPr/>
        </p:nvSpPr>
        <p:spPr>
          <a:xfrm>
            <a:off x="1080000" y="2917800"/>
            <a:ext cx="55116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There’s no time for new projects.</a:t>
            </a:r>
            <a:endParaRPr lang="en-CA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But wait – it’s worse. Remember this?</a:t>
            </a:r>
            <a:endParaRPr lang="en-CA" sz="3200" b="0" strike="noStrike" spc="-1">
              <a:latin typeface="Arial"/>
            </a:endParaRPr>
          </a:p>
        </p:txBody>
      </p:sp>
      <p:sp>
        <p:nvSpPr>
          <p:cNvPr id="1275" name="PlaceHolder 2"/>
          <p:cNvSpPr>
            <a:spLocks noGrp="1"/>
          </p:cNvSpPr>
          <p:nvPr>
            <p:ph/>
          </p:nvPr>
        </p:nvSpPr>
        <p:spPr>
          <a:xfrm>
            <a:off x="447840" y="1980000"/>
            <a:ext cx="10176120" cy="18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Individual documents can be published as soon as they’re ready (“rolling publication”).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1276" name="PlaceHolder 13"/>
          <p:cNvSpPr txBox="1"/>
          <p:nvPr/>
        </p:nvSpPr>
        <p:spPr>
          <a:xfrm>
            <a:off x="2160000" y="3960000"/>
            <a:ext cx="8460000" cy="180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It seemed like a good idea at the time...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PlaceHolder 10"/>
          <p:cNvSpPr txBox="1"/>
          <p:nvPr/>
        </p:nvSpPr>
        <p:spPr>
          <a:xfrm>
            <a:off x="415800" y="282240"/>
            <a:ext cx="11359800" cy="105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lang="en-CA" sz="2800" b="0" strike="noStrike" spc="-1">
              <a:latin typeface="Arial"/>
            </a:endParaRPr>
          </a:p>
        </p:txBody>
      </p:sp>
      <p:pic>
        <p:nvPicPr>
          <p:cNvPr id="1278" name="Google Shape;192;p 1"/>
          <p:cNvPicPr/>
          <p:nvPr/>
        </p:nvPicPr>
        <p:blipFill>
          <a:blip r:embed="rId2"/>
          <a:stretch/>
        </p:blipFill>
        <p:spPr>
          <a:xfrm>
            <a:off x="1422360" y="978840"/>
            <a:ext cx="8545320" cy="4968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PlaceHolder 11"/>
          <p:cNvSpPr txBox="1"/>
          <p:nvPr/>
        </p:nvSpPr>
        <p:spPr>
          <a:xfrm>
            <a:off x="415800" y="282240"/>
            <a:ext cx="11359800" cy="105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lang="en-CA" sz="2800" b="0" strike="noStrike" spc="-1">
              <a:latin typeface="Arial"/>
            </a:endParaRPr>
          </a:p>
        </p:txBody>
      </p:sp>
      <p:pic>
        <p:nvPicPr>
          <p:cNvPr id="1280" name="Google Shape;192;p 3"/>
          <p:cNvPicPr/>
          <p:nvPr/>
        </p:nvPicPr>
        <p:blipFill>
          <a:blip r:embed="rId2"/>
          <a:stretch/>
        </p:blipFill>
        <p:spPr>
          <a:xfrm>
            <a:off x="1422360" y="978840"/>
            <a:ext cx="8545320" cy="4968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PlaceHolder 14"/>
          <p:cNvSpPr txBox="1"/>
          <p:nvPr/>
        </p:nvSpPr>
        <p:spPr>
          <a:xfrm>
            <a:off x="415800" y="282240"/>
            <a:ext cx="11359800" cy="105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lang="en-CA" sz="2800" b="0" strike="noStrike" spc="-1">
              <a:latin typeface="Arial"/>
            </a:endParaRPr>
          </a:p>
        </p:txBody>
      </p:sp>
      <p:pic>
        <p:nvPicPr>
          <p:cNvPr id="1282" name="Google Shape;192;p 4"/>
          <p:cNvPicPr/>
          <p:nvPr/>
        </p:nvPicPr>
        <p:blipFill>
          <a:blip r:embed="rId2"/>
          <a:stretch/>
        </p:blipFill>
        <p:spPr>
          <a:xfrm>
            <a:off x="1422360" y="978840"/>
            <a:ext cx="8545320" cy="4968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PlaceHolder 15"/>
          <p:cNvSpPr txBox="1"/>
          <p:nvPr/>
        </p:nvSpPr>
        <p:spPr>
          <a:xfrm>
            <a:off x="415800" y="282240"/>
            <a:ext cx="11359800" cy="105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lang="en-CA" sz="2800" b="0" strike="noStrike" spc="-1">
              <a:latin typeface="Arial"/>
            </a:endParaRPr>
          </a:p>
        </p:txBody>
      </p:sp>
      <p:pic>
        <p:nvPicPr>
          <p:cNvPr id="1284" name="Google Shape;192;p 5"/>
          <p:cNvPicPr/>
          <p:nvPr/>
        </p:nvPicPr>
        <p:blipFill>
          <a:blip r:embed="rId2"/>
          <a:stretch/>
        </p:blipFill>
        <p:spPr>
          <a:xfrm>
            <a:off x="1422360" y="978840"/>
            <a:ext cx="8545320" cy="4968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PlaceHolder 16"/>
          <p:cNvSpPr txBox="1"/>
          <p:nvPr/>
        </p:nvSpPr>
        <p:spPr>
          <a:xfrm>
            <a:off x="415800" y="282240"/>
            <a:ext cx="11359800" cy="105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lang="en-CA" sz="2800" b="0" strike="noStrike" spc="-1">
              <a:latin typeface="Arial"/>
            </a:endParaRPr>
          </a:p>
        </p:txBody>
      </p:sp>
      <p:pic>
        <p:nvPicPr>
          <p:cNvPr id="1286" name="Google Shape;192;p 6"/>
          <p:cNvPicPr/>
          <p:nvPr/>
        </p:nvPicPr>
        <p:blipFill>
          <a:blip r:embed="rId2"/>
          <a:stretch/>
        </p:blipFill>
        <p:spPr>
          <a:xfrm>
            <a:off x="1422360" y="978840"/>
            <a:ext cx="8545320" cy="4968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PlaceHolder 17"/>
          <p:cNvSpPr txBox="1"/>
          <p:nvPr/>
        </p:nvSpPr>
        <p:spPr>
          <a:xfrm>
            <a:off x="415800" y="282240"/>
            <a:ext cx="11359800" cy="105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The trouble is, there’s no such thing as a document.</a:t>
            </a:r>
            <a:endParaRPr lang="en-CA" sz="2800" b="0" strike="noStrike" spc="-1">
              <a:latin typeface="Arial"/>
            </a:endParaRPr>
          </a:p>
        </p:txBody>
      </p:sp>
      <p:pic>
        <p:nvPicPr>
          <p:cNvPr id="1288" name="Google Shape;192;p 7"/>
          <p:cNvPicPr/>
          <p:nvPr/>
        </p:nvPicPr>
        <p:blipFill>
          <a:blip r:embed="rId2"/>
          <a:stretch/>
        </p:blipFill>
        <p:spPr>
          <a:xfrm>
            <a:off x="1422360" y="978840"/>
            <a:ext cx="8545320" cy="4968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PlaceHolder 18"/>
          <p:cNvSpPr txBox="1"/>
          <p:nvPr/>
        </p:nvSpPr>
        <p:spPr>
          <a:xfrm>
            <a:off x="415440" y="426240"/>
            <a:ext cx="11359800" cy="105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A digital edition is a network, not a collection of discrete docs</a:t>
            </a:r>
            <a:endParaRPr lang="en-CA" sz="2800" b="0" strike="noStrike" spc="-1">
              <a:latin typeface="Arial"/>
            </a:endParaRPr>
          </a:p>
        </p:txBody>
      </p:sp>
      <p:pic>
        <p:nvPicPr>
          <p:cNvPr id="1290" name="Google Shape;204;p 1"/>
          <p:cNvPicPr/>
          <p:nvPr/>
        </p:nvPicPr>
        <p:blipFill>
          <a:blip r:embed="rId2"/>
          <a:stretch/>
        </p:blipFill>
        <p:spPr>
          <a:xfrm>
            <a:off x="3285000" y="1279800"/>
            <a:ext cx="5621400" cy="4968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CA" sz="4400" b="0" strike="noStrike" spc="-1">
                <a:latin typeface="Arial"/>
              </a:rPr>
              <a:t>Outline</a:t>
            </a:r>
          </a:p>
        </p:txBody>
      </p:sp>
      <p:sp>
        <p:nvSpPr>
          <p:cNvPr id="1249" name="PlaceHolder 2"/>
          <p:cNvSpPr>
            <a:spLocks noGrp="1"/>
          </p:cNvSpPr>
          <p:nvPr>
            <p:ph/>
          </p:nvPr>
        </p:nvSpPr>
        <p:spPr>
          <a:xfrm>
            <a:off x="609480" y="1310322"/>
            <a:ext cx="10972080" cy="427149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2000" lnSpcReduction="20000"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latin typeface="Arial"/>
              </a:rPr>
              <a:t>Who we are and what we do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latin typeface="Arial"/>
              </a:rPr>
              <a:t>What we used to do 20+ years ago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latin typeface="Arial"/>
              </a:rPr>
              <a:t>The advent of exciting new tools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latin typeface="Arial"/>
              </a:rPr>
              <a:t>Problems with the new approach:</a:t>
            </a: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CA" sz="2800" b="0" strike="noStrike" spc="-1" dirty="0">
                <a:latin typeface="Arial"/>
              </a:rPr>
              <a:t>Sporadic/partial publication with missing dependencies</a:t>
            </a: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CA" sz="2800" b="0" strike="noStrike" spc="-1" dirty="0" err="1">
                <a:latin typeface="Arial"/>
              </a:rPr>
              <a:t>Uncitability</a:t>
            </a:r>
            <a:endParaRPr lang="en-CA" sz="2800" b="0" strike="noStrike" spc="-1" dirty="0">
              <a:latin typeface="Arial"/>
            </a:endParaRPr>
          </a:p>
          <a:p>
            <a:pPr marL="864000" lvl="1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CA" sz="2800" b="0" strike="noStrike" spc="-1" dirty="0">
                <a:latin typeface="Arial"/>
              </a:rPr>
              <a:t>Maintenance burden and security risks (Tamagotchi projects)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latin typeface="Arial"/>
              </a:rPr>
              <a:t>We were thinking like software </a:t>
            </a:r>
            <a:r>
              <a:rPr lang="en-CA" sz="3200" b="0" strike="noStrike" spc="-1" dirty="0" err="1">
                <a:latin typeface="Arial"/>
              </a:rPr>
              <a:t>devs</a:t>
            </a:r>
            <a:r>
              <a:rPr lang="en-CA" sz="3200" b="0" strike="noStrike" spc="-1" dirty="0">
                <a:latin typeface="Arial"/>
              </a:rPr>
              <a:t>. How about thinking like humanists?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latin typeface="Arial"/>
              </a:rPr>
              <a:t>How book editions have worked for centuries (Speculum </a:t>
            </a:r>
            <a:r>
              <a:rPr lang="en-CA" sz="3200" b="0" strike="noStrike" spc="-1" dirty="0" err="1">
                <a:latin typeface="Arial"/>
              </a:rPr>
              <a:t>pecatris</a:t>
            </a:r>
            <a:r>
              <a:rPr lang="en-CA" sz="3200" b="0" strike="noStrike" spc="-1" dirty="0">
                <a:latin typeface="Arial"/>
              </a:rPr>
              <a:t>)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latin typeface="Arial"/>
              </a:rPr>
              <a:t>How can we use this model for digital editions? (Pet rock projects)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latin typeface="Arial"/>
              </a:rPr>
              <a:t>Endings principles.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 dirty="0">
                <a:latin typeface="Arial"/>
              </a:rPr>
              <a:t>Everything we gain.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PlaceHolder 19"/>
          <p:cNvSpPr txBox="1"/>
          <p:nvPr/>
        </p:nvSpPr>
        <p:spPr>
          <a:xfrm>
            <a:off x="415800" y="176760"/>
            <a:ext cx="11359800" cy="105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Network map of MoEML</a:t>
            </a:r>
            <a:endParaRPr lang="en-CA" sz="2800" b="0" strike="noStrike" spc="-1">
              <a:latin typeface="Arial"/>
            </a:endParaRPr>
          </a:p>
        </p:txBody>
      </p:sp>
      <p:pic>
        <p:nvPicPr>
          <p:cNvPr id="1292" name="Google Shape;210;p 1"/>
          <p:cNvPicPr/>
          <p:nvPr/>
        </p:nvPicPr>
        <p:blipFill>
          <a:blip r:embed="rId2"/>
          <a:stretch/>
        </p:blipFill>
        <p:spPr>
          <a:xfrm>
            <a:off x="3241800" y="945720"/>
            <a:ext cx="5708880" cy="5708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PlaceHolder 20"/>
          <p:cNvSpPr txBox="1"/>
          <p:nvPr/>
        </p:nvSpPr>
        <p:spPr>
          <a:xfrm>
            <a:off x="428760" y="36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The scholarly corollary:</a:t>
            </a:r>
            <a:endParaRPr lang="en-CA" sz="3200" b="0" strike="noStrike" spc="-1">
              <a:latin typeface="Arial"/>
            </a:endParaRPr>
          </a:p>
        </p:txBody>
      </p:sp>
      <p:sp>
        <p:nvSpPr>
          <p:cNvPr id="1294" name="PlaceHolder 21"/>
          <p:cNvSpPr txBox="1"/>
          <p:nvPr/>
        </p:nvSpPr>
        <p:spPr>
          <a:xfrm>
            <a:off x="448200" y="1980360"/>
            <a:ext cx="10176120" cy="340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​Changes to one “document” cause changes to other “documents”.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There is no reliable way to cite a “page”.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There’s no way to get back to the version of a “page” you saw last week.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So nobody will cite the project.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So the scholars involved will not win prizes/get tenure/get grant money/be happy and successful.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PlaceHolder 22"/>
          <p:cNvSpPr txBox="1"/>
          <p:nvPr/>
        </p:nvSpPr>
        <p:spPr>
          <a:xfrm>
            <a:off x="428760" y="36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 dirty="0">
                <a:solidFill>
                  <a:srgbClr val="004C65"/>
                </a:solidFill>
                <a:latin typeface="Arial"/>
                <a:ea typeface="Roboto Medium"/>
              </a:rPr>
              <a:t>So the rolling-release technical-debt model is:</a:t>
            </a:r>
            <a:endParaRPr lang="en-CA" sz="3200" b="0" strike="noStrike" spc="-1" dirty="0">
              <a:latin typeface="Arial"/>
            </a:endParaRPr>
          </a:p>
        </p:txBody>
      </p:sp>
      <p:sp>
        <p:nvSpPr>
          <p:cNvPr id="1296" name="PlaceHolder 23"/>
          <p:cNvSpPr txBox="1"/>
          <p:nvPr/>
        </p:nvSpPr>
        <p:spPr>
          <a:xfrm>
            <a:off x="448200" y="1980360"/>
            <a:ext cx="10176120" cy="340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​bad for developers because they spend their lives on maintenance; and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bad for scholars because their work appears untrustworthy and uncitable.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So let’s stop thinking like software developers, and start thinking like proper humanists.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PlaceHolder 1"/>
          <p:cNvSpPr>
            <a:spLocks noGrp="1"/>
          </p:cNvSpPr>
          <p:nvPr>
            <p:ph type="title"/>
          </p:nvPr>
        </p:nvSpPr>
        <p:spPr>
          <a:xfrm>
            <a:off x="677160" y="213840"/>
            <a:ext cx="10640520" cy="16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 algn="ctr">
              <a:buNone/>
            </a:pPr>
            <a:r>
              <a:rPr lang="en-CA" sz="4000" b="0" strike="noStrike" spc="-1" dirty="0">
                <a:solidFill>
                  <a:srgbClr val="0E3C75"/>
                </a:solidFill>
                <a:latin typeface="Arial"/>
                <a:ea typeface="Arial"/>
              </a:rPr>
              <a:t>Justifiable Suspicion of Moving Targets</a:t>
            </a:r>
            <a:endParaRPr lang="en-CA" sz="4000" b="0" strike="noStrike" spc="-1" dirty="0">
              <a:latin typeface="Arial"/>
            </a:endParaRPr>
          </a:p>
        </p:txBody>
      </p:sp>
      <p:sp>
        <p:nvSpPr>
          <p:cNvPr id="1370" name="PlaceHolder 2"/>
          <p:cNvSpPr>
            <a:spLocks noGrp="1"/>
          </p:cNvSpPr>
          <p:nvPr>
            <p:ph/>
          </p:nvPr>
        </p:nvSpPr>
        <p:spPr>
          <a:xfrm>
            <a:off x="1182898" y="1848960"/>
            <a:ext cx="9204120" cy="456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Arial"/>
                <a:ea typeface="Arial"/>
              </a:rPr>
              <a:t>… you should never end your research with </a:t>
            </a:r>
            <a:r>
              <a:rPr lang="en-CA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Wikipedia</a:t>
            </a:r>
            <a:r>
              <a:rPr lang="en-CA" b="0" strike="noStrike" spc="-1" dirty="0">
                <a:solidFill>
                  <a:srgbClr val="000000"/>
                </a:solidFill>
                <a:latin typeface="Arial"/>
                <a:ea typeface="Arial"/>
              </a:rPr>
              <a:t> or another wiki. Instead, use such sites at the very beginning stages of your research to gather basic information and sources and then move on to more credible sources.</a:t>
            </a:r>
            <a:endParaRPr lang="en-CA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Arial"/>
                <a:ea typeface="Arial"/>
              </a:rPr>
              <a:t>– Ellen C. </a:t>
            </a:r>
            <a:r>
              <a:rPr lang="en-CA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Carillo</a:t>
            </a:r>
            <a:r>
              <a:rPr lang="en-CA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CA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MLA Guide to Digital Literacy</a:t>
            </a:r>
            <a:r>
              <a:rPr lang="en-CA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104</a:t>
            </a:r>
            <a:endParaRPr lang="en-CA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1532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PlaceHolder 1"/>
          <p:cNvSpPr>
            <a:spLocks noGrp="1"/>
          </p:cNvSpPr>
          <p:nvPr>
            <p:ph type="subTitle"/>
          </p:nvPr>
        </p:nvSpPr>
        <p:spPr>
          <a:xfrm>
            <a:off x="415440" y="324360"/>
            <a:ext cx="11359800" cy="105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CA" sz="2800" b="0" strike="noStrike" spc="-1" dirty="0">
                <a:solidFill>
                  <a:srgbClr val="0E3C75"/>
                </a:solidFill>
                <a:latin typeface="Arial"/>
                <a:ea typeface="Arial"/>
              </a:rPr>
              <a:t>Even Wikipedia won’t cite Wikipedia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1372" name="Google Shape;234;p 2"/>
          <p:cNvSpPr/>
          <p:nvPr/>
        </p:nvSpPr>
        <p:spPr>
          <a:xfrm>
            <a:off x="847800" y="1360080"/>
            <a:ext cx="10445040" cy="1523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8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Wikipedia is not a reliable source</a:t>
            </a:r>
            <a:r>
              <a:rPr lang="en-CA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for citations elsewhere on Wikipedia. As a</a:t>
            </a:r>
            <a:r>
              <a:rPr lang="en-CA" sz="1800" b="0" u="sng" strike="noStrike" spc="-1" dirty="0">
                <a:solidFill>
                  <a:srgbClr val="3395B9"/>
                </a:solidFill>
                <a:uFillTx/>
                <a:latin typeface="Arial"/>
                <a:ea typeface="Arial"/>
                <a:hlinkClick r:id="rId2"/>
              </a:rPr>
              <a:t> </a:t>
            </a:r>
            <a:r>
              <a:rPr lang="en-CA" sz="1800" b="0" u="sng" strike="noStrike" spc="-1" dirty="0">
                <a:solidFill>
                  <a:srgbClr val="3395B9"/>
                </a:solidFill>
                <a:uFillTx/>
                <a:latin typeface="Arial"/>
                <a:ea typeface="Arial"/>
                <a:hlinkClick r:id="rId2"/>
              </a:rPr>
              <a:t>user-generated source</a:t>
            </a:r>
            <a:r>
              <a:rPr lang="en-CA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it can be edited by anyone at any time, and any information it contains at a particular time could be</a:t>
            </a:r>
            <a:r>
              <a:rPr lang="en-CA" sz="1800" b="0" u="sng" strike="noStrike" spc="-1" dirty="0">
                <a:solidFill>
                  <a:srgbClr val="3395B9"/>
                </a:solidFill>
                <a:uFillTx/>
                <a:latin typeface="Arial"/>
                <a:ea typeface="Arial"/>
                <a:hlinkClick r:id="rId3"/>
              </a:rPr>
              <a:t> </a:t>
            </a:r>
            <a:r>
              <a:rPr lang="en-CA" sz="1800" b="0" u="sng" strike="noStrike" spc="-1" dirty="0">
                <a:solidFill>
                  <a:srgbClr val="3395B9"/>
                </a:solidFill>
                <a:uFillTx/>
                <a:latin typeface="Arial"/>
                <a:ea typeface="Arial"/>
                <a:hlinkClick r:id="rId3"/>
              </a:rPr>
              <a:t>vandalism</a:t>
            </a:r>
            <a:r>
              <a:rPr lang="en-CA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a work in progress, or simply incorrect.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-CA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https://en.wikipedia.org/wiki/Wikipedia:Wikipedia_is_not_a_reliable_source</a:t>
            </a:r>
            <a:endParaRPr lang="en-CA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31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PlaceHolder 1"/>
          <p:cNvSpPr>
            <a:spLocks noGrp="1"/>
          </p:cNvSpPr>
          <p:nvPr>
            <p:ph/>
          </p:nvPr>
        </p:nvSpPr>
        <p:spPr>
          <a:xfrm>
            <a:off x="1198800" y="1944720"/>
            <a:ext cx="9204120" cy="418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57200" indent="-3679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Style guides won’t help us cite a moving target. </a:t>
            </a:r>
            <a:endParaRPr lang="en-CA" sz="1800" b="0" strike="noStrike" spc="-1"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The onus is on producers of resources, not citers of resources. </a:t>
            </a:r>
            <a:endParaRPr lang="en-CA" sz="1800" b="0" strike="noStrike" spc="-1"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The digital resources themselves need to move to </a:t>
            </a:r>
            <a:r>
              <a:rPr lang="en-CA" sz="1800" b="0" strike="noStrike" spc="-1">
                <a:solidFill>
                  <a:srgbClr val="CC0000"/>
                </a:solidFill>
                <a:latin typeface="Arial"/>
                <a:ea typeface="Arial"/>
              </a:rPr>
              <a:t>stable</a:t>
            </a: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 versioning/editioning.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374" name="PlaceHolder 2"/>
          <p:cNvSpPr>
            <a:spLocks noGrp="1"/>
          </p:cNvSpPr>
          <p:nvPr>
            <p:ph type="title"/>
          </p:nvPr>
        </p:nvSpPr>
        <p:spPr>
          <a:xfrm>
            <a:off x="677160" y="213840"/>
            <a:ext cx="10640520" cy="163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We claim …</a:t>
            </a:r>
            <a:endParaRPr lang="en-CA" sz="2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456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Place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5200" b="0" strike="noStrike" spc="-1" dirty="0">
                <a:latin typeface="Arial"/>
              </a:rPr>
              <a:t>What books got right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AC26C3-513F-C906-255F-648AE628B616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pPr marL="10152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CA" sz="28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German </a:t>
            </a:r>
            <a:r>
              <a:rPr lang="en-CA" sz="2800" b="0" i="1" strike="noStrike" spc="-1" dirty="0">
                <a:solidFill>
                  <a:srgbClr val="333333"/>
                </a:solidFill>
                <a:latin typeface="Arial"/>
                <a:ea typeface="Arial"/>
              </a:rPr>
              <a:t>Edition</a:t>
            </a:r>
            <a:r>
              <a:rPr lang="en-CA" sz="28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 (1537)</a:t>
            </a:r>
            <a:endParaRPr lang="en-CA" sz="2800" b="0" strike="noStrike" spc="-1" dirty="0">
              <a:latin typeface="Arial"/>
            </a:endParaRPr>
          </a:p>
          <a:p>
            <a:pPr marL="101520">
              <a:lnSpc>
                <a:spcPct val="115000"/>
              </a:lnSpc>
              <a:spcBef>
                <a:spcPts val="201"/>
              </a:spcBef>
              <a:buNone/>
              <a:tabLst>
                <a:tab pos="0" algn="l"/>
              </a:tabLst>
            </a:pPr>
            <a:r>
              <a:rPr lang="en-CA" sz="28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Dutch </a:t>
            </a:r>
            <a:r>
              <a:rPr lang="en-CA" sz="2800" b="0" i="1" strike="noStrike" spc="-1" dirty="0" err="1">
                <a:solidFill>
                  <a:srgbClr val="333333"/>
                </a:solidFill>
                <a:latin typeface="Arial"/>
                <a:ea typeface="Arial"/>
              </a:rPr>
              <a:t>editie</a:t>
            </a:r>
            <a:r>
              <a:rPr lang="en-CA" sz="28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 (1546)</a:t>
            </a:r>
            <a:endParaRPr lang="en-CA" sz="2800" b="0" strike="noStrike" spc="-1" dirty="0">
              <a:latin typeface="Arial"/>
            </a:endParaRPr>
          </a:p>
          <a:p>
            <a:pPr marL="101520">
              <a:lnSpc>
                <a:spcPct val="115000"/>
              </a:lnSpc>
              <a:spcBef>
                <a:spcPts val="201"/>
              </a:spcBef>
              <a:buNone/>
              <a:tabLst>
                <a:tab pos="0" algn="l"/>
              </a:tabLst>
            </a:pPr>
            <a:r>
              <a:rPr lang="en-CA" sz="28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English </a:t>
            </a:r>
            <a:r>
              <a:rPr lang="en-CA" sz="2800" b="0" i="1" strike="noStrike" spc="-1" dirty="0">
                <a:solidFill>
                  <a:srgbClr val="333333"/>
                </a:solidFill>
                <a:latin typeface="Arial"/>
                <a:ea typeface="Arial"/>
              </a:rPr>
              <a:t>edition</a:t>
            </a:r>
            <a:r>
              <a:rPr lang="en-CA" sz="28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 (1556)</a:t>
            </a:r>
            <a:endParaRPr lang="en-CA" sz="2800" b="0" strike="noStrike" spc="-1" dirty="0">
              <a:latin typeface="Arial"/>
            </a:endParaRPr>
          </a:p>
          <a:p>
            <a:pPr marL="101520">
              <a:lnSpc>
                <a:spcPct val="115000"/>
              </a:lnSpc>
              <a:spcBef>
                <a:spcPts val="201"/>
              </a:spcBef>
              <a:buNone/>
              <a:tabLst>
                <a:tab pos="0" algn="l"/>
              </a:tabLst>
            </a:pPr>
            <a:r>
              <a:rPr lang="en-CA" sz="28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Italian </a:t>
            </a:r>
            <a:r>
              <a:rPr lang="en-CA" sz="2800" b="0" i="1" strike="noStrike" spc="-1" dirty="0" err="1">
                <a:solidFill>
                  <a:srgbClr val="333333"/>
                </a:solidFill>
                <a:latin typeface="Arial"/>
                <a:ea typeface="Arial"/>
              </a:rPr>
              <a:t>edizione</a:t>
            </a:r>
            <a:r>
              <a:rPr lang="en-CA" sz="28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 (1575)</a:t>
            </a:r>
            <a:endParaRPr lang="en-CA" sz="2800" b="0" strike="noStrike" spc="-1" dirty="0">
              <a:latin typeface="Arial"/>
            </a:endParaRPr>
          </a:p>
          <a:p>
            <a:pPr marL="101520">
              <a:lnSpc>
                <a:spcPct val="115000"/>
              </a:lnSpc>
              <a:spcBef>
                <a:spcPts val="201"/>
              </a:spcBef>
              <a:buNone/>
              <a:tabLst>
                <a:tab pos="0" algn="l"/>
              </a:tabLst>
            </a:pPr>
            <a:r>
              <a:rPr lang="en-CA" sz="28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Portuguese </a:t>
            </a:r>
            <a:r>
              <a:rPr lang="en-CA" sz="2800" b="0" i="1" strike="noStrike" spc="-1" dirty="0" err="1">
                <a:solidFill>
                  <a:srgbClr val="333333"/>
                </a:solidFill>
                <a:latin typeface="Arial"/>
                <a:ea typeface="Arial"/>
              </a:rPr>
              <a:t>edição</a:t>
            </a:r>
            <a:r>
              <a:rPr lang="en-CA" sz="28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 (1666)</a:t>
            </a:r>
            <a:endParaRPr lang="en-CA" sz="2800" b="0" strike="noStrike" spc="-1" dirty="0">
              <a:latin typeface="Arial"/>
            </a:endParaRPr>
          </a:p>
          <a:p>
            <a:endParaRPr lang="en-CA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PlaceHolder 1"/>
          <p:cNvSpPr>
            <a:spLocks noGrp="1"/>
          </p:cNvSpPr>
          <p:nvPr>
            <p:ph type="sub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350" b="0" strike="noStrike" spc="-1" dirty="0">
                <a:solidFill>
                  <a:srgbClr val="000000"/>
                </a:solidFill>
                <a:latin typeface="Arial"/>
                <a:ea typeface="Arial"/>
              </a:rPr>
              <a:t>Edmund </a:t>
            </a:r>
            <a:r>
              <a:rPr lang="en-CA" sz="135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Coote</a:t>
            </a:r>
            <a:r>
              <a:rPr lang="en-CA" sz="135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CA" sz="1350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The English Schoolmaster</a:t>
            </a:r>
            <a:r>
              <a:rPr lang="en-CA" sz="135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(1596): “putting forth”</a:t>
            </a:r>
            <a:endParaRPr lang="en-CA" sz="135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35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350" b="0" strike="noStrike" spc="-1" dirty="0">
                <a:solidFill>
                  <a:srgbClr val="000000"/>
                </a:solidFill>
                <a:latin typeface="Arial"/>
                <a:ea typeface="Arial"/>
              </a:rPr>
              <a:t>John Florio, </a:t>
            </a:r>
            <a:r>
              <a:rPr lang="en-CA" sz="1350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A World of Words</a:t>
            </a:r>
            <a:r>
              <a:rPr lang="en-CA" sz="135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(1598): “a setting </a:t>
            </a:r>
            <a:r>
              <a:rPr lang="en-CA" sz="135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foorth</a:t>
            </a:r>
            <a:r>
              <a:rPr lang="en-CA" sz="135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a publishing, a creating or an edition”</a:t>
            </a:r>
            <a:endParaRPr lang="en-CA" sz="1350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350" b="0" strike="noStrike" spc="-1" dirty="0">
              <a:solidFill>
                <a:srgbClr val="000000"/>
              </a:solidFill>
              <a:latin typeface="Arial"/>
              <a:ea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350" b="0" strike="noStrike" spc="-1" dirty="0">
                <a:solidFill>
                  <a:srgbClr val="000000"/>
                </a:solidFill>
                <a:latin typeface="Arial"/>
                <a:ea typeface="Arial"/>
              </a:rPr>
              <a:t>Robert </a:t>
            </a:r>
            <a:r>
              <a:rPr lang="en-CA" sz="135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Cawdrey</a:t>
            </a:r>
            <a:r>
              <a:rPr lang="en-CA" sz="135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CA" sz="1350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A Table Alphabetical</a:t>
            </a:r>
            <a:r>
              <a:rPr lang="en-CA" sz="135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(1604): a “putting fourth, setting </a:t>
            </a:r>
            <a:r>
              <a:rPr lang="en-CA" sz="135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abroade</a:t>
            </a:r>
            <a:r>
              <a:rPr lang="en-CA" sz="1350" b="0" strike="noStrike" spc="-1" dirty="0">
                <a:solidFill>
                  <a:srgbClr val="000000"/>
                </a:solidFill>
                <a:latin typeface="Arial"/>
                <a:ea typeface="Arial"/>
              </a:rPr>
              <a:t>”</a:t>
            </a:r>
            <a:endParaRPr lang="en-CA" sz="135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500" b="0" strike="noStrike" spc="-1" dirty="0">
              <a:latin typeface="Arial"/>
            </a:endParaRPr>
          </a:p>
        </p:txBody>
      </p:sp>
      <p:sp>
        <p:nvSpPr>
          <p:cNvPr id="1309" name="Place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“edition”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CA" b="0" strike="noStrike" spc="-1" dirty="0">
                <a:solidFill>
                  <a:srgbClr val="000000"/>
                </a:solidFill>
                <a:latin typeface="Arial"/>
                <a:ea typeface="Arial"/>
              </a:rPr>
              <a:t>A printed version of a given work that may be distinguished from other versions … by </a:t>
            </a:r>
            <a:r>
              <a:rPr lang="en-CA" b="0" strike="noStrike" spc="-1" dirty="0">
                <a:solidFill>
                  <a:srgbClr val="CC0000"/>
                </a:solidFill>
                <a:latin typeface="Arial"/>
                <a:ea typeface="Arial"/>
              </a:rPr>
              <a:t>its membership of a complete batch of copies printed from the same setting of type, usually at the same time and place</a:t>
            </a:r>
            <a:r>
              <a:rPr lang="en-CA" b="0" strike="noStrike" spc="-1" dirty="0">
                <a:solidFill>
                  <a:srgbClr val="000000"/>
                </a:solidFill>
                <a:latin typeface="Arial"/>
                <a:ea typeface="Arial"/>
              </a:rPr>
              <a:t>. These batches come to be numbered as first, second, third, etc. editions, each time a new version is set again from fresh type.</a:t>
            </a:r>
            <a:endParaRPr lang="en-CA" b="0" strike="noStrike" spc="-1" dirty="0">
              <a:latin typeface="Arial"/>
            </a:endParaRPr>
          </a:p>
          <a:p>
            <a:pPr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CA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- </a:t>
            </a:r>
            <a:r>
              <a:rPr lang="en-CA" sz="1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Baldick</a:t>
            </a:r>
            <a:r>
              <a:rPr lang="en-CA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CA" sz="1600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Oxford Dictionary of Literary Terms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CA" sz="1200" b="0" strike="noStrike" spc="-1" dirty="0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CA" sz="1200" b="0" strike="noStrike" spc="-1" dirty="0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CA" sz="1200" b="0" strike="noStrike" spc="-1" dirty="0">
              <a:latin typeface="Arial"/>
            </a:endParaRPr>
          </a:p>
        </p:txBody>
      </p:sp>
      <p:sp>
        <p:nvSpPr>
          <p:cNvPr id="1311" name="Place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 dirty="0">
                <a:solidFill>
                  <a:srgbClr val="0E3C75"/>
                </a:solidFill>
                <a:latin typeface="Arial"/>
                <a:ea typeface="Arial"/>
              </a:rPr>
              <a:t>Edition as text</a:t>
            </a:r>
            <a:endParaRPr lang="en-CA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>
              <a:latin typeface="Arial"/>
            </a:endParaRPr>
          </a:p>
          <a:p>
            <a:pPr marL="10152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333333"/>
                </a:solidFill>
                <a:latin typeface="Arial"/>
                <a:ea typeface="Arial"/>
              </a:rPr>
              <a:t>I haue now in this seconde edition taken about it such paines, yt verye fewe great faultes &amp; notable errours are in it to be founde.</a:t>
            </a:r>
            <a:endParaRPr lang="en-CA" sz="1800" b="0" strike="noStrike" spc="-1">
              <a:latin typeface="Arial"/>
            </a:endParaRPr>
          </a:p>
          <a:p>
            <a:pPr marL="101520">
              <a:lnSpc>
                <a:spcPct val="115000"/>
              </a:lnSpc>
              <a:spcBef>
                <a:spcPts val="201"/>
              </a:spcBef>
              <a:buNone/>
              <a:tabLst>
                <a:tab pos="0" algn="l"/>
              </a:tabLst>
            </a:pPr>
            <a:endParaRPr lang="en-CA" sz="1300" b="0" strike="noStrike" spc="-1">
              <a:latin typeface="Arial"/>
            </a:endParaRPr>
          </a:p>
          <a:p>
            <a:pPr marL="101520" algn="r">
              <a:lnSpc>
                <a:spcPct val="115000"/>
              </a:lnSpc>
              <a:spcBef>
                <a:spcPts val="201"/>
              </a:spcBef>
              <a:buNone/>
              <a:tabLst>
                <a:tab pos="0" algn="l"/>
              </a:tabLst>
            </a:pPr>
            <a:r>
              <a:rPr lang="en-CA" sz="1300" b="0" strike="noStrike" spc="-1">
                <a:solidFill>
                  <a:srgbClr val="333333"/>
                </a:solidFill>
                <a:latin typeface="Arial"/>
                <a:ea typeface="Arial"/>
              </a:rPr>
              <a:t>– Ralphe Robynson,</a:t>
            </a:r>
            <a:endParaRPr lang="en-CA" sz="1300" b="0" strike="noStrike" spc="-1">
              <a:latin typeface="Arial"/>
            </a:endParaRPr>
          </a:p>
          <a:p>
            <a:pPr marL="101520" algn="r">
              <a:lnSpc>
                <a:spcPct val="115000"/>
              </a:lnSpc>
              <a:spcBef>
                <a:spcPts val="201"/>
              </a:spcBef>
              <a:buNone/>
              <a:tabLst>
                <a:tab pos="0" algn="l"/>
              </a:tabLst>
            </a:pPr>
            <a:r>
              <a:rPr lang="en-CA" sz="1300" b="0" strike="noStrike" spc="-1">
                <a:solidFill>
                  <a:srgbClr val="333333"/>
                </a:solidFill>
                <a:latin typeface="Arial"/>
                <a:ea typeface="Arial"/>
              </a:rPr>
              <a:t>second edition of</a:t>
            </a:r>
            <a:endParaRPr lang="en-CA" sz="1300" b="0" strike="noStrike" spc="-1">
              <a:latin typeface="Arial"/>
            </a:endParaRPr>
          </a:p>
          <a:p>
            <a:pPr marL="101520" algn="r">
              <a:lnSpc>
                <a:spcPct val="115000"/>
              </a:lnSpc>
              <a:spcBef>
                <a:spcPts val="201"/>
              </a:spcBef>
              <a:buNone/>
              <a:tabLst>
                <a:tab pos="0" algn="l"/>
              </a:tabLst>
            </a:pPr>
            <a:r>
              <a:rPr lang="en-CA" sz="1300" b="0" strike="noStrike" spc="-1">
                <a:solidFill>
                  <a:srgbClr val="333333"/>
                </a:solidFill>
                <a:latin typeface="Arial"/>
                <a:ea typeface="Arial"/>
              </a:rPr>
              <a:t> his translation of </a:t>
            </a:r>
            <a:endParaRPr lang="en-CA" sz="1300" b="0" strike="noStrike" spc="-1">
              <a:latin typeface="Arial"/>
            </a:endParaRPr>
          </a:p>
          <a:p>
            <a:pPr marL="101520" algn="r">
              <a:lnSpc>
                <a:spcPct val="115000"/>
              </a:lnSpc>
              <a:spcBef>
                <a:spcPts val="201"/>
              </a:spcBef>
              <a:buNone/>
              <a:tabLst>
                <a:tab pos="0" algn="l"/>
              </a:tabLst>
            </a:pPr>
            <a:r>
              <a:rPr lang="en-CA" sz="1300" b="0" strike="noStrike" spc="-1">
                <a:solidFill>
                  <a:srgbClr val="333333"/>
                </a:solidFill>
                <a:latin typeface="Arial"/>
                <a:ea typeface="Arial"/>
              </a:rPr>
              <a:t>Thomas More’s </a:t>
            </a:r>
            <a:r>
              <a:rPr lang="en-CA" sz="1300" b="0" i="1" strike="noStrike" spc="-1">
                <a:solidFill>
                  <a:srgbClr val="333333"/>
                </a:solidFill>
                <a:latin typeface="Arial"/>
                <a:ea typeface="Arial"/>
              </a:rPr>
              <a:t>Utopia</a:t>
            </a:r>
            <a:r>
              <a:rPr lang="en-CA" sz="1300" b="0" strike="noStrike" spc="-1">
                <a:solidFill>
                  <a:srgbClr val="333333"/>
                </a:solidFill>
                <a:latin typeface="Arial"/>
                <a:ea typeface="Arial"/>
              </a:rPr>
              <a:t>, 1556 (A3v)</a:t>
            </a:r>
            <a:endParaRPr lang="en-CA" sz="1300" b="0" strike="noStrike" spc="-1">
              <a:latin typeface="Arial"/>
            </a:endParaRPr>
          </a:p>
          <a:p>
            <a:pPr marL="101520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700" b="0" strike="noStrike" spc="-1">
              <a:latin typeface="Arial"/>
            </a:endParaRPr>
          </a:p>
        </p:txBody>
      </p:sp>
      <p:sp>
        <p:nvSpPr>
          <p:cNvPr id="1313" name="Place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New Edition as New Text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What is HCMC?</a:t>
            </a:r>
            <a:endParaRPr lang="en-CA" sz="3200" b="0" strike="noStrike" spc="-1">
              <a:latin typeface="Arial"/>
            </a:endParaRPr>
          </a:p>
        </p:txBody>
      </p:sp>
      <p:sp>
        <p:nvSpPr>
          <p:cNvPr id="1251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10176120" cy="393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Set up in the mid-1990s​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Provides programming support for research and teaching in the Humanities​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Has published hundreds of digital resources over the years​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Many of these are large-scale digital editions, such as:​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The Map of Early Modern London (13,257 pages, </a:t>
            </a:r>
            <a:r>
              <a:rPr lang="en-US" sz="2400" b="0" u="sng" strike="noStrike" spc="-1">
                <a:solidFill>
                  <a:srgbClr val="3395B9"/>
                </a:solidFill>
                <a:uFillTx/>
                <a:latin typeface="Arial"/>
                <a:ea typeface="Roboto"/>
                <a:hlinkClick r:id="rId2"/>
              </a:rPr>
              <a:t>mapoflondon.uvic.ca</a:t>
            </a: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)​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The Colonial Despatches of BC and Vancouver Island (10,827 pages, </a:t>
            </a:r>
            <a:r>
              <a:rPr lang="en-US" sz="2400" b="0" u="sng" strike="noStrike" spc="-1">
                <a:solidFill>
                  <a:srgbClr val="3395B9"/>
                </a:solidFill>
                <a:uFillTx/>
                <a:latin typeface="Arial"/>
                <a:ea typeface="Roboto"/>
                <a:hlinkClick r:id="rId3"/>
              </a:rPr>
              <a:t>bcgenesis.uvic.ca</a:t>
            </a: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)​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The Landscapes of Injustice Archive (154,846 pages, </a:t>
            </a:r>
            <a:r>
              <a:rPr lang="en-US" sz="2400" b="0" u="sng" strike="noStrike" spc="-1">
                <a:solidFill>
                  <a:srgbClr val="3395B9"/>
                </a:solidFill>
                <a:uFillTx/>
                <a:latin typeface="Arial"/>
                <a:ea typeface="Roboto"/>
                <a:hlinkClick r:id="rId4"/>
              </a:rPr>
              <a:t>loi.uvic.ca/archive</a:t>
            </a: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)​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Google Shape;72;p12"/>
          <p:cNvPicPr/>
          <p:nvPr/>
        </p:nvPicPr>
        <p:blipFill>
          <a:blip r:embed="rId3"/>
          <a:stretch/>
        </p:blipFill>
        <p:spPr>
          <a:xfrm>
            <a:off x="4142880" y="251640"/>
            <a:ext cx="3353040" cy="5513760"/>
          </a:xfrm>
          <a:prstGeom prst="rect">
            <a:avLst/>
          </a:prstGeom>
          <a:ln w="0">
            <a:noFill/>
          </a:ln>
        </p:spPr>
      </p:pic>
      <p:pic>
        <p:nvPicPr>
          <p:cNvPr id="1315" name="Google Shape;73;p 2"/>
          <p:cNvPicPr/>
          <p:nvPr/>
        </p:nvPicPr>
        <p:blipFill>
          <a:blip r:embed="rId4"/>
          <a:srcRect l="49216"/>
          <a:stretch/>
        </p:blipFill>
        <p:spPr>
          <a:xfrm>
            <a:off x="7758000" y="251640"/>
            <a:ext cx="3785040" cy="5513760"/>
          </a:xfrm>
          <a:prstGeom prst="rect">
            <a:avLst/>
          </a:prstGeom>
          <a:ln w="0">
            <a:noFill/>
          </a:ln>
        </p:spPr>
      </p:pic>
      <p:pic>
        <p:nvPicPr>
          <p:cNvPr id="1316" name="Google Shape;74;p 2"/>
          <p:cNvPicPr/>
          <p:nvPr/>
        </p:nvPicPr>
        <p:blipFill>
          <a:blip r:embed="rId5"/>
          <a:srcRect l="1768" t="3156" r="-1768" b="-3156"/>
          <a:stretch/>
        </p:blipFill>
        <p:spPr>
          <a:xfrm>
            <a:off x="203040" y="1422000"/>
            <a:ext cx="3736080" cy="2791800"/>
          </a:xfrm>
          <a:prstGeom prst="rect">
            <a:avLst/>
          </a:prstGeom>
          <a:ln w="0"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08F8AC2-23BB-B5E4-2CD7-36A7ADD5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E3CFB-D2FF-4E09-DF4C-0A99948A9BC6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 printed version of a given work that may be distinguished from other versions … by its published format (e.g. </a:t>
            </a:r>
            <a:r>
              <a:rPr lang="en-CA" sz="1800" b="0" strike="noStrike" spc="-1" dirty="0">
                <a:solidFill>
                  <a:srgbClr val="CC0000"/>
                </a:solidFill>
                <a:latin typeface="Arial"/>
                <a:ea typeface="Arial"/>
              </a:rPr>
              <a:t>paperback edition, popular edition, abridged edition</a:t>
            </a:r>
            <a:r>
              <a:rPr lang="en-CA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lang="en-CA" sz="1800" b="0" strike="noStrike" spc="-1" dirty="0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CA" sz="1000" b="0" strike="noStrike" spc="-1" dirty="0">
              <a:latin typeface="Arial"/>
            </a:endParaRPr>
          </a:p>
          <a:p>
            <a:pPr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– </a:t>
            </a:r>
            <a:r>
              <a:rPr lang="en-CA" sz="1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Baldick</a:t>
            </a:r>
            <a:r>
              <a:rPr lang="en-CA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CA" sz="1600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Oxford Dictionary of Literary Terms</a:t>
            </a:r>
            <a:endParaRPr lang="en-CA" sz="1600" b="0" strike="noStrike" spc="-1" dirty="0">
              <a:latin typeface="Arial"/>
            </a:endParaRPr>
          </a:p>
        </p:txBody>
      </p:sp>
      <p:sp>
        <p:nvSpPr>
          <p:cNvPr id="1318" name="Place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Edition as format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Arial"/>
                <a:ea typeface="Arial"/>
              </a:rPr>
              <a:t>Paperback edition</a:t>
            </a: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Arial"/>
                <a:ea typeface="Arial"/>
              </a:rPr>
              <a:t>Hardcover edition</a:t>
            </a: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Arial"/>
                <a:ea typeface="Arial"/>
              </a:rPr>
              <a:t>Kindle edition</a:t>
            </a: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Arial"/>
                <a:ea typeface="Arial"/>
              </a:rPr>
              <a:t>Audiobook edition</a:t>
            </a: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Arial"/>
                <a:ea typeface="Arial"/>
              </a:rPr>
              <a:t>Classic illustrated edition (available in Kindle edition)</a:t>
            </a:r>
            <a:endParaRPr lang="en-CA" sz="1400" b="0" strike="noStrike" spc="-1">
              <a:latin typeface="Arial"/>
            </a:endParaRPr>
          </a:p>
        </p:txBody>
      </p:sp>
      <p:sp>
        <p:nvSpPr>
          <p:cNvPr id="1320" name="Place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 dirty="0">
                <a:solidFill>
                  <a:srgbClr val="0E3C75"/>
                </a:solidFill>
                <a:latin typeface="Arial"/>
                <a:ea typeface="Arial"/>
              </a:rPr>
              <a:t>Confusing uses of “edition”</a:t>
            </a:r>
            <a:endParaRPr lang="en-CA" sz="2800" b="0" strike="noStrike" spc="-1" dirty="0">
              <a:latin typeface="Arial"/>
            </a:endParaRPr>
          </a:p>
        </p:txBody>
      </p:sp>
      <p:pic>
        <p:nvPicPr>
          <p:cNvPr id="1321" name="Google Shape;87;p 2"/>
          <p:cNvPicPr/>
          <p:nvPr/>
        </p:nvPicPr>
        <p:blipFill>
          <a:blip r:embed="rId2"/>
          <a:stretch/>
        </p:blipFill>
        <p:spPr>
          <a:xfrm>
            <a:off x="3420720" y="2065320"/>
            <a:ext cx="8565480" cy="3629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The term is also applied rather differently to </a:t>
            </a:r>
            <a:r>
              <a:rPr lang="en-CA" sz="1800" b="0" strike="noStrike" spc="-1">
                <a:solidFill>
                  <a:srgbClr val="CC0000"/>
                </a:solidFill>
                <a:latin typeface="Arial"/>
                <a:ea typeface="Arial"/>
              </a:rPr>
              <a:t>the works of an author as edited by a particular scholar or by a team of scholars sharing the same procedures</a:t>
            </a: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CA" sz="1000" b="0" strike="noStrike" spc="-1" dirty="0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CA" sz="1000" b="0" strike="noStrike" spc="-1" dirty="0">
              <a:latin typeface="Arial"/>
            </a:endParaRPr>
          </a:p>
          <a:p>
            <a:pPr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CA" sz="18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– </a:t>
            </a:r>
            <a:r>
              <a:rPr lang="en-CA" sz="1600" b="0" strike="noStrike" spc="-1" dirty="0" err="1">
                <a:solidFill>
                  <a:srgbClr val="000000"/>
                </a:solidFill>
                <a:latin typeface="Arial"/>
                <a:ea typeface="Arial"/>
              </a:rPr>
              <a:t>Baldick</a:t>
            </a:r>
            <a:r>
              <a:rPr lang="en-CA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lang="en-CA" sz="1600" b="0" i="1" strike="noStrike" spc="-1" dirty="0">
                <a:solidFill>
                  <a:srgbClr val="000000"/>
                </a:solidFill>
                <a:latin typeface="Arial"/>
                <a:ea typeface="Arial"/>
              </a:rPr>
              <a:t>Oxford Dictionary of Literary Terms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CA" sz="1000" b="0" strike="noStrike" spc="-1" dirty="0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endParaRPr lang="en-CA" sz="1000" b="0" strike="noStrike" spc="-1" dirty="0">
              <a:latin typeface="Arial"/>
            </a:endParaRPr>
          </a:p>
        </p:txBody>
      </p:sp>
      <p:sp>
        <p:nvSpPr>
          <p:cNvPr id="1323" name="Place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Edition as Textual Critical Production</a:t>
            </a:r>
            <a:endParaRPr lang="en-CA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Convergence of Editions and Versions</a:t>
            </a:r>
            <a:endParaRPr lang="en-CA" sz="2800" b="0" strike="noStrike" spc="-1">
              <a:latin typeface="Arial"/>
            </a:endParaRPr>
          </a:p>
        </p:txBody>
      </p:sp>
      <p:pic>
        <p:nvPicPr>
          <p:cNvPr id="1325" name="Google Shape;99;p 2"/>
          <p:cNvPicPr/>
          <p:nvPr/>
        </p:nvPicPr>
        <p:blipFill>
          <a:blip r:embed="rId3"/>
          <a:stretch/>
        </p:blipFill>
        <p:spPr>
          <a:xfrm>
            <a:off x="3202560" y="1937160"/>
            <a:ext cx="8182800" cy="1971720"/>
          </a:xfrm>
          <a:prstGeom prst="rect">
            <a:avLst/>
          </a:prstGeom>
          <a:ln w="0">
            <a:noFill/>
          </a:ln>
        </p:spPr>
      </p:pic>
      <p:pic>
        <p:nvPicPr>
          <p:cNvPr id="1326" name="Google Shape;100;p 2"/>
          <p:cNvPicPr/>
          <p:nvPr/>
        </p:nvPicPr>
        <p:blipFill>
          <a:blip r:embed="rId4"/>
          <a:stretch/>
        </p:blipFill>
        <p:spPr>
          <a:xfrm>
            <a:off x="522000" y="1492200"/>
            <a:ext cx="2522520" cy="3783960"/>
          </a:xfrm>
          <a:prstGeom prst="rect">
            <a:avLst/>
          </a:prstGeom>
          <a:ln w="0">
            <a:noFill/>
          </a:ln>
          <a:effectLst>
            <a:outerShdw dist="12384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4333DD-74BB-44B1-F185-F2736E111A60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Endings Principles 5: Release Management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377" name="PlaceHolder 2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404040"/>
                </a:solidFill>
                <a:latin typeface="Arial"/>
                <a:ea typeface="Arial"/>
              </a:rPr>
              <a:t>Release management handles the public release of products. Without good release management, a project can never end gracefully; it can only falter and die.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404040"/>
                </a:solidFill>
                <a:latin typeface="Arial"/>
                <a:ea typeface="Arial"/>
              </a:rPr>
              <a:t>– </a:t>
            </a:r>
            <a:r>
              <a:rPr lang="en-CA" sz="1800" b="0" u="sng" strike="noStrike" spc="-1">
                <a:solidFill>
                  <a:srgbClr val="3395B9"/>
                </a:solidFill>
                <a:uFillTx/>
                <a:latin typeface="Arial"/>
                <a:ea typeface="Arial"/>
                <a:hlinkClick r:id="rId3"/>
              </a:rPr>
              <a:t>https://endings.uvic.ca/principles.html#release-management</a:t>
            </a:r>
            <a:r>
              <a:rPr lang="en-CA" sz="1350" b="0" strike="noStrike" spc="-1">
                <a:solidFill>
                  <a:srgbClr val="404040"/>
                </a:solidFill>
                <a:latin typeface="Lora"/>
                <a:ea typeface="Lora"/>
              </a:rPr>
              <a:t> </a:t>
            </a:r>
            <a:endParaRPr lang="en-CA" sz="13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3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3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3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5.1 Releases should be </a:t>
            </a:r>
            <a:r>
              <a:rPr lang="en-CA" sz="1800" b="0" strike="noStrike" spc="-1">
                <a:solidFill>
                  <a:srgbClr val="CC0000"/>
                </a:solidFill>
                <a:latin typeface="Arial"/>
                <a:ea typeface="Arial"/>
              </a:rPr>
              <a:t>periodic </a:t>
            </a: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and carefully planned. 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173FA-5D54-6A2B-8E93-18348212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5.2 A release should only be made when the entire product set is </a:t>
            </a:r>
            <a:r>
              <a:rPr lang="en-CA" sz="1800" b="0" strike="noStrike" spc="-1">
                <a:solidFill>
                  <a:srgbClr val="CC0000"/>
                </a:solidFill>
                <a:latin typeface="Arial"/>
                <a:ea typeface="Arial"/>
              </a:rPr>
              <a:t>coherent, consistent, and complete</a:t>
            </a: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 (passing all validation and diagnostic tests). 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800" b="0" strike="noStrike" spc="-1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7D258-C8CF-759C-3526-67F994EBD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5.3 </a:t>
            </a:r>
            <a:r>
              <a:rPr lang="en-CA" sz="1800" b="0" strike="noStrike" spc="-1">
                <a:solidFill>
                  <a:srgbClr val="CC0000"/>
                </a:solidFill>
                <a:latin typeface="Arial"/>
                <a:ea typeface="Arial"/>
              </a:rPr>
              <a:t>Like editions of print works</a:t>
            </a: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, each release of a web resource should be clearly identified on every page by its build date and some kind of version number. 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D177DB-CCB4-5F61-C7A2-76E345C8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400" b="0" strike="noStrike" spc="-1">
                <a:solidFill>
                  <a:srgbClr val="000000"/>
                </a:solidFill>
                <a:latin typeface="Arial"/>
                <a:ea typeface="Arial"/>
              </a:rPr>
              <a:t>MoEML footer:</a:t>
            </a:r>
            <a:endParaRPr lang="en-CA" sz="1400" b="0" strike="noStrike" spc="-1">
              <a:latin typeface="Arial"/>
            </a:endParaRPr>
          </a:p>
        </p:txBody>
      </p:sp>
      <p:sp>
        <p:nvSpPr>
          <p:cNvPr id="1382" name="Place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How MoEML does it</a:t>
            </a:r>
            <a:endParaRPr lang="en-CA" sz="2800" b="0" strike="noStrike" spc="-1">
              <a:latin typeface="Arial"/>
            </a:endParaRPr>
          </a:p>
        </p:txBody>
      </p:sp>
      <p:pic>
        <p:nvPicPr>
          <p:cNvPr id="1383" name="Google Shape;273;p 2"/>
          <p:cNvPicPr/>
          <p:nvPr/>
        </p:nvPicPr>
        <p:blipFill>
          <a:blip r:embed="rId2"/>
          <a:stretch/>
        </p:blipFill>
        <p:spPr>
          <a:xfrm>
            <a:off x="1493640" y="2287080"/>
            <a:ext cx="9204120" cy="3026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The 1990s</a:t>
            </a:r>
            <a:endParaRPr lang="en-CA" sz="3200" b="0" strike="noStrike" spc="-1">
              <a:latin typeface="Arial"/>
            </a:endParaRPr>
          </a:p>
        </p:txBody>
      </p:sp>
      <p:sp>
        <p:nvSpPr>
          <p:cNvPr id="1253" name="PlaceHolder 2"/>
          <p:cNvSpPr>
            <a:spLocks noGrp="1"/>
          </p:cNvSpPr>
          <p:nvPr>
            <p:ph/>
          </p:nvPr>
        </p:nvSpPr>
        <p:spPr>
          <a:xfrm>
            <a:off x="180000" y="1449720"/>
            <a:ext cx="4319280" cy="430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We made websites mostly to support language teaching.​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We build lots of interactive exercises using HTML, CSS and JavaScript.​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Most of these sites have never been updated – see for example:​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u="sng" strike="noStrike" spc="-1">
                <a:solidFill>
                  <a:srgbClr val="3395B9"/>
                </a:solidFill>
                <a:uFillTx/>
                <a:latin typeface="Arial"/>
                <a:ea typeface="Roboto"/>
                <a:hlinkClick r:id="rId2"/>
              </a:rPr>
              <a:t>web.uvic.ca/hrd/indonesian/​</a:t>
            </a:r>
            <a:endParaRPr lang="en-CA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lang="en-CA" sz="2400" b="0" strike="noStrike" spc="-1">
              <a:latin typeface="Arial"/>
            </a:endParaRPr>
          </a:p>
        </p:txBody>
      </p:sp>
      <p:pic>
        <p:nvPicPr>
          <p:cNvPr id="1254" name="Picture 1253"/>
          <p:cNvPicPr/>
          <p:nvPr/>
        </p:nvPicPr>
        <p:blipFill>
          <a:blip r:embed="rId3"/>
          <a:stretch/>
        </p:blipFill>
        <p:spPr>
          <a:xfrm>
            <a:off x="4500000" y="3960"/>
            <a:ext cx="7691400" cy="685692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MoEML v.7.0, svn rev. 20565 2022-05-05 09:11:13 -0700 (Thu, 05 May 2022).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22ADE-6795-876C-6141-C3B6565F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5.4 Web resources should include detailed </a:t>
            </a:r>
            <a:r>
              <a:rPr lang="en-CA" sz="1800" b="0" strike="noStrike" spc="-1">
                <a:solidFill>
                  <a:srgbClr val="CC0000"/>
                </a:solidFill>
                <a:latin typeface="Arial"/>
                <a:ea typeface="Arial"/>
              </a:rPr>
              <a:t>instructions for citation</a:t>
            </a: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, so that end-users can unambiguously cite a specific page from a specific edition.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62B37-8DAF-C70F-C654-30AD7ECD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6" name="Google Shape;288;p48"/>
          <p:cNvPicPr/>
          <p:nvPr/>
        </p:nvPicPr>
        <p:blipFill>
          <a:blip r:embed="rId2"/>
          <a:stretch/>
        </p:blipFill>
        <p:spPr>
          <a:xfrm>
            <a:off x="2809440" y="611640"/>
            <a:ext cx="5218560" cy="5371200"/>
          </a:xfrm>
          <a:prstGeom prst="rect">
            <a:avLst/>
          </a:prstGeom>
          <a:ln w="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1FF534-19C1-9F4A-AFEE-0F8B4089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C7836-2638-0342-CF66-881E616E3B51}"/>
              </a:ext>
            </a:extLst>
          </p:cNvPr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PlaceHolder 1"/>
          <p:cNvSpPr>
            <a:spLocks noGrp="1"/>
          </p:cNvSpPr>
          <p:nvPr>
            <p:ph/>
          </p:nvPr>
        </p:nvSpPr>
        <p:spPr>
          <a:xfrm>
            <a:off x="609480" y="526680"/>
            <a:ext cx="10972440" cy="505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5.5 URLs for individual resources within a digital publication should </a:t>
            </a:r>
            <a:r>
              <a:rPr lang="en-CA" sz="1600" b="0" strike="noStrike" spc="-1" dirty="0">
                <a:solidFill>
                  <a:srgbClr val="CC0000"/>
                </a:solidFill>
                <a:latin typeface="Arial"/>
                <a:ea typeface="Arial"/>
              </a:rPr>
              <a:t>persist</a:t>
            </a:r>
            <a:r>
              <a:rPr lang="en-CA" sz="16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 across editions. Any moved, retired, or deleted resources no longer available at a previously accessible URL should be redirected appropriately.</a:t>
            </a:r>
            <a:endParaRPr lang="en-CA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 dirty="0">
              <a:latin typeface="Arial"/>
            </a:endParaRPr>
          </a:p>
        </p:txBody>
      </p:sp>
      <p:pic>
        <p:nvPicPr>
          <p:cNvPr id="1388" name="Google Shape;294;p 2"/>
          <p:cNvPicPr/>
          <p:nvPr/>
        </p:nvPicPr>
        <p:blipFill>
          <a:blip r:embed="rId2"/>
          <a:srcRect t="77" b="67"/>
          <a:stretch/>
        </p:blipFill>
        <p:spPr>
          <a:xfrm>
            <a:off x="1821960" y="1609560"/>
            <a:ext cx="8170200" cy="4721760"/>
          </a:xfrm>
          <a:prstGeom prst="rect">
            <a:avLst/>
          </a:prstGeom>
          <a:ln w="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1DAC5A-E909-1E16-E73D-9691E7B4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spc="-1" dirty="0">
                <a:solidFill>
                  <a:srgbClr val="1F497D"/>
                </a:solidFill>
                <a:latin typeface="Arial"/>
                <a:ea typeface="Arial"/>
              </a:rPr>
              <a:t>We want lots of static copies.</a:t>
            </a:r>
            <a:endParaRPr lang="en-CA" sz="2800" b="0" strike="noStrike" spc="-1" dirty="0">
              <a:latin typeface="Arial"/>
            </a:endParaRPr>
          </a:p>
        </p:txBody>
      </p:sp>
      <p:sp>
        <p:nvSpPr>
          <p:cNvPr id="1392" name="PlaceHolder 2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57200" indent="-34272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Another desirable feature of the book is its durability.</a:t>
            </a:r>
            <a:endParaRPr lang="en-CA" sz="1800" b="0" strike="noStrike" spc="-1"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Books are durable partly because they’re multiple and scattered.</a:t>
            </a:r>
            <a:endParaRPr lang="en-CA" sz="1800" b="0" strike="noStrike" spc="-1"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We need to do the same with a digital edition – make lots of copies.</a:t>
            </a:r>
            <a:endParaRPr lang="en-CA" sz="1800" b="0" strike="noStrike" spc="-1"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It’s hard to make lots of copies of a complex database-driven infrastructure.</a:t>
            </a:r>
            <a:endParaRPr lang="en-CA" sz="1800" b="0" strike="noStrike" spc="-1">
              <a:latin typeface="Arial"/>
            </a:endParaRPr>
          </a:p>
          <a:p>
            <a:pPr marL="45720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Therefore we need our digital editions to be simple, static, portable, and easily copied.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>
                <a:solidFill>
                  <a:srgbClr val="0E3C75"/>
                </a:solidFill>
                <a:latin typeface="Arial"/>
                <a:ea typeface="Arial"/>
              </a:rPr>
              <a:t>What is a static site?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394" name="PlaceHolder 2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7200" indent="-342720">
              <a:lnSpc>
                <a:spcPct val="115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What we release: a static, numbered edition with no server-side dependencies</a:t>
            </a:r>
            <a:endParaRPr lang="en-CA" sz="1800" b="0" strike="noStrike" spc="-1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HTML, JavaScript and CSS: every page is built at the same time in a single operation from a single source dataset.</a:t>
            </a:r>
            <a:endParaRPr lang="en-CA" sz="1800" b="0" strike="noStrike" spc="-1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You can put it on thumb drives and distribute them to run on any web server.</a:t>
            </a:r>
            <a:endParaRPr lang="en-CA" sz="1800" b="0" strike="noStrike" spc="-1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You can download it as a ZIP file and install it on many machines.</a:t>
            </a:r>
            <a:endParaRPr lang="en-CA" sz="1800" b="0" strike="noStrike" spc="-1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Arial"/>
              </a:rPr>
              <a:t>The copy we host at the UVic URL is the canonical copy but it’s just ONE of many static copies (like the public library copy).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>
              <a:latin typeface="Arial"/>
            </a:endParaRPr>
          </a:p>
          <a:p>
            <a:pPr marL="457200" indent="-34164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550" b="0" strike="noStrike" spc="-1">
                <a:solidFill>
                  <a:srgbClr val="000000"/>
                </a:solidFill>
                <a:latin typeface="Arial"/>
                <a:ea typeface="Arial"/>
              </a:rPr>
              <a:t>We need to be able to cite digital editions with the same precision and reliability as print editions.</a:t>
            </a:r>
            <a:endParaRPr lang="en-CA" sz="2550" b="0" strike="noStrike" spc="-1">
              <a:latin typeface="Arial"/>
            </a:endParaRPr>
          </a:p>
          <a:p>
            <a:pPr marL="457200" indent="-34164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550" b="0" strike="noStrike" spc="-1">
                <a:solidFill>
                  <a:srgbClr val="000000"/>
                </a:solidFill>
                <a:latin typeface="Arial"/>
                <a:ea typeface="Arial"/>
              </a:rPr>
              <a:t>We need cited materials to persist and remain accessible.</a:t>
            </a:r>
            <a:endParaRPr lang="en-CA" sz="2550" b="0" strike="noStrike" spc="-1">
              <a:latin typeface="Arial"/>
            </a:endParaRPr>
          </a:p>
          <a:p>
            <a:pPr marL="457200" indent="-341640">
              <a:lnSpc>
                <a:spcPct val="150000"/>
              </a:lnSpc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550" b="0" strike="noStrike" spc="-1">
                <a:solidFill>
                  <a:srgbClr val="000000"/>
                </a:solidFill>
                <a:latin typeface="Arial"/>
                <a:ea typeface="Arial"/>
              </a:rPr>
              <a:t>We need to be able to archive them over the long term.</a:t>
            </a:r>
            <a:endParaRPr lang="en-CA" sz="25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25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2550" b="0" strike="noStrike" spc="-1">
                <a:solidFill>
                  <a:srgbClr val="000000"/>
                </a:solidFill>
                <a:latin typeface="Arial"/>
                <a:ea typeface="Arial"/>
              </a:rPr>
              <a:t>So:</a:t>
            </a:r>
            <a:endParaRPr lang="en-CA" sz="25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2550" b="0" strike="noStrike" spc="-1">
              <a:latin typeface="Arial"/>
            </a:endParaRPr>
          </a:p>
          <a:p>
            <a:pPr marL="457200" indent="-341640">
              <a:lnSpc>
                <a:spcPct val="15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CA" sz="2550" b="0" strike="noStrike" spc="-1">
                <a:solidFill>
                  <a:srgbClr val="000000"/>
                </a:solidFill>
                <a:latin typeface="Arial"/>
                <a:ea typeface="Arial"/>
              </a:rPr>
              <a:t>We must make coherent, consistent, complete, identifiable editions, not rolling-release mutating monsters.</a:t>
            </a:r>
            <a:endParaRPr lang="en-CA" sz="255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>
              <a:latin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AB6FFD-B06E-1809-FD7F-75E62D41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PlaceHolder 1"/>
          <p:cNvSpPr>
            <a:spLocks noGrp="1"/>
          </p:cNvSpPr>
          <p:nvPr>
            <p:ph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The Endings Team: Claire Carlin, Ewa Czaykowska-Higgins, Janelle Jenstad; Stewart Arneil, Martin Holmes, Greg Newton; John Durno, Matt Huculak, Lisa Goddard; Emily Comeau and Joey Takeda</a:t>
            </a:r>
            <a:endParaRPr lang="en-CA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Faculty of Humanities</a:t>
            </a:r>
            <a:endParaRPr lang="en-CA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University of Victoria Libraries</a:t>
            </a:r>
            <a:endParaRPr lang="en-CA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r>
              <a:rPr lang="en-CA" sz="14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Social Sciences and Research Council of Canada</a:t>
            </a:r>
            <a:endParaRPr lang="en-CA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buNone/>
              <a:tabLst>
                <a:tab pos="0" algn="l"/>
              </a:tabLst>
            </a:pPr>
            <a:endParaRPr lang="en-CA" sz="1400" b="0" strike="noStrike" spc="-1" dirty="0">
              <a:latin typeface="Arial"/>
            </a:endParaRPr>
          </a:p>
        </p:txBody>
      </p:sp>
      <p:sp>
        <p:nvSpPr>
          <p:cNvPr id="1399" name="PlaceHolder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CA" sz="2800" b="0" strike="noStrike" spc="-1" dirty="0">
                <a:solidFill>
                  <a:srgbClr val="0E3C75"/>
                </a:solidFill>
                <a:latin typeface="Arial"/>
                <a:ea typeface="Arial"/>
              </a:rPr>
              <a:t>Thanks</a:t>
            </a:r>
            <a:endParaRPr lang="en-CA" sz="2800" b="0" strike="noStrike" spc="-1" dirty="0">
              <a:latin typeface="Arial"/>
            </a:endParaRPr>
          </a:p>
        </p:txBody>
      </p:sp>
      <p:pic>
        <p:nvPicPr>
          <p:cNvPr id="1400" name="Google Shape;330;p 2"/>
          <p:cNvPicPr/>
          <p:nvPr/>
        </p:nvPicPr>
        <p:blipFill>
          <a:blip r:embed="rId2"/>
          <a:stretch/>
        </p:blipFill>
        <p:spPr>
          <a:xfrm>
            <a:off x="1015920" y="4298400"/>
            <a:ext cx="10159560" cy="90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2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  <a:ea typeface="Roboto Medium"/>
              </a:rPr>
              <a:t>Section Slide Title</a:t>
            </a: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2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The 1990s</a:t>
            </a:r>
            <a:endParaRPr lang="en-CA" sz="3200" b="0" strike="noStrike" spc="-1">
              <a:latin typeface="Arial"/>
            </a:endParaRPr>
          </a:p>
        </p:txBody>
      </p:sp>
      <p:sp>
        <p:nvSpPr>
          <p:cNvPr id="1256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3691440" cy="1969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These sites all still work – even though they look SOOO 1990s:​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u="sng" strike="noStrike" spc="-1">
                <a:solidFill>
                  <a:srgbClr val="3395B9"/>
                </a:solidFill>
                <a:uFillTx/>
                <a:latin typeface="Arial"/>
                <a:ea typeface="Roboto"/>
                <a:hlinkClick r:id="rId2"/>
              </a:rPr>
              <a:t>web.uvic.ca/lancenrd/martin/weblang/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1257" name="Rectangle 1256"/>
          <p:cNvSpPr/>
          <p:nvPr/>
        </p:nvSpPr>
        <p:spPr>
          <a:xfrm>
            <a:off x="648000" y="4320000"/>
            <a:ext cx="3419280" cy="110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CA" sz="2400" b="0" strike="noStrike" spc="-1">
                <a:solidFill>
                  <a:srgbClr val="004C65"/>
                </a:solidFill>
                <a:latin typeface="Arial"/>
                <a:ea typeface="Roboto"/>
              </a:rPr>
              <a:t>No maintenance burden from these sites!</a:t>
            </a: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Roboto"/>
              </a:rPr>
              <a:t> </a:t>
            </a:r>
            <a:endParaRPr lang="en-CA" sz="1800" b="0" strike="noStrike" spc="-1">
              <a:latin typeface="Arial"/>
            </a:endParaRPr>
          </a:p>
        </p:txBody>
      </p:sp>
      <p:pic>
        <p:nvPicPr>
          <p:cNvPr id="1258" name="Picture 1257"/>
          <p:cNvPicPr/>
          <p:nvPr/>
        </p:nvPicPr>
        <p:blipFill>
          <a:blip r:embed="rId3"/>
          <a:stretch/>
        </p:blipFill>
        <p:spPr>
          <a:xfrm>
            <a:off x="4320000" y="559800"/>
            <a:ext cx="7650720" cy="60994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2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PlaceHolder 1"/>
          <p:cNvSpPr>
            <a:spLocks noGrp="1"/>
          </p:cNvSpPr>
          <p:nvPr>
            <p:ph type="title"/>
          </p:nvPr>
        </p:nvSpPr>
        <p:spPr>
          <a:xfrm>
            <a:off x="783720" y="3823920"/>
            <a:ext cx="106452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56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07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8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08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24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56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10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8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56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12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8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3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24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56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15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8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56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17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8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18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24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56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8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56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2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8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23" name="PlaceHolder 3"/>
          <p:cNvSpPr>
            <a:spLocks noGrp="1"/>
          </p:cNvSpPr>
          <p:nvPr>
            <p:ph/>
          </p:nvPr>
        </p:nvSpPr>
        <p:spPr>
          <a:xfrm>
            <a:off x="6005160" y="1059120"/>
            <a:ext cx="603324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PlaceHolder 1"/>
          <p:cNvSpPr>
            <a:spLocks noGrp="1"/>
          </p:cNvSpPr>
          <p:nvPr>
            <p:ph/>
          </p:nvPr>
        </p:nvSpPr>
        <p:spPr>
          <a:xfrm>
            <a:off x="284760" y="1487520"/>
            <a:ext cx="5056560" cy="4350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25" name="PlaceHolder 2"/>
          <p:cNvSpPr>
            <a:spLocks noGrp="1"/>
          </p:cNvSpPr>
          <p:nvPr>
            <p:ph type="title"/>
          </p:nvPr>
        </p:nvSpPr>
        <p:spPr>
          <a:xfrm>
            <a:off x="313920" y="293760"/>
            <a:ext cx="520380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The early 2000s</a:t>
            </a:r>
            <a:endParaRPr lang="en-CA" sz="3200" b="0" strike="noStrike" spc="-1">
              <a:latin typeface="Arial"/>
            </a:endParaRPr>
          </a:p>
        </p:txBody>
      </p:sp>
      <p:sp>
        <p:nvSpPr>
          <p:cNvPr id="1260" name="PlaceHolder 2"/>
          <p:cNvSpPr>
            <a:spLocks noGrp="1"/>
          </p:cNvSpPr>
          <p:nvPr>
            <p:ph/>
          </p:nvPr>
        </p:nvSpPr>
        <p:spPr>
          <a:xfrm>
            <a:off x="447840" y="1449720"/>
            <a:ext cx="10176120" cy="3931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Digital Humanities became a thing.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New technologies came along.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We got ambitious and enthusiastic, and started building larger, more complex sites with: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ASP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MySQL, PostgreSQL, PHP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Apache Cocoon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The eXist XML database</a:t>
            </a:r>
            <a:endParaRPr lang="en-CA" sz="2400" b="0" strike="noStrike" spc="-1"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...and lots of other cool new tools.​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1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/>
          </p:cNvSpPr>
          <p:nvPr>
            <p:ph type="title"/>
          </p:nvPr>
        </p:nvSpPr>
        <p:spPr>
          <a:xfrm>
            <a:off x="580680" y="15228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7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1433" name="PlaceHolder 2"/>
          <p:cNvSpPr>
            <a:spLocks noGrp="1"/>
          </p:cNvSpPr>
          <p:nvPr>
            <p:ph/>
          </p:nvPr>
        </p:nvSpPr>
        <p:spPr>
          <a:xfrm>
            <a:off x="921960" y="1490760"/>
            <a:ext cx="497556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34" name="PlaceHolder 3"/>
          <p:cNvSpPr>
            <a:spLocks noGrp="1"/>
          </p:cNvSpPr>
          <p:nvPr>
            <p:ph/>
          </p:nvPr>
        </p:nvSpPr>
        <p:spPr>
          <a:xfrm>
            <a:off x="6121080" y="1490760"/>
            <a:ext cx="5056560" cy="435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1" name="Picture 1260"/>
          <p:cNvPicPr/>
          <p:nvPr/>
        </p:nvPicPr>
        <p:blipFill>
          <a:blip r:embed="rId2"/>
          <a:stretch/>
        </p:blipFill>
        <p:spPr>
          <a:xfrm>
            <a:off x="2592000" y="0"/>
            <a:ext cx="8611388" cy="6416703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rPr dirty="0"/>
              <a:t>Eliminating technical debt in DH projects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Apparent advantages of this sort of stack</a:t>
            </a:r>
            <a:endParaRPr lang="en-CA" sz="3200" b="0" strike="noStrike" spc="-1">
              <a:latin typeface="Arial"/>
            </a:endParaRPr>
          </a:p>
        </p:txBody>
      </p:sp>
      <p:sp>
        <p:nvSpPr>
          <p:cNvPr id="1263" name="PlaceHolder 2"/>
          <p:cNvSpPr>
            <a:spLocks noGrp="1"/>
          </p:cNvSpPr>
          <p:nvPr>
            <p:ph/>
          </p:nvPr>
        </p:nvSpPr>
        <p:spPr>
          <a:xfrm>
            <a:off x="447840" y="1980000"/>
            <a:ext cx="10176120" cy="3400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​Changes to output rendering propagate instantly to the whole collection.</a:t>
            </a:r>
            <a:endParaRPr lang="en-CA" sz="24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4C65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4C65"/>
                </a:solidFill>
                <a:latin typeface="Arial"/>
                <a:ea typeface="Roboto"/>
              </a:rPr>
              <a:t>Individual documents can be published as soon as they’re ready (“rolling publication”).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PlaceHolder 1"/>
          <p:cNvSpPr>
            <a:spLocks noGrp="1"/>
          </p:cNvSpPr>
          <p:nvPr>
            <p:ph type="title"/>
          </p:nvPr>
        </p:nvSpPr>
        <p:spPr>
          <a:xfrm>
            <a:off x="428400" y="0"/>
            <a:ext cx="9451080" cy="104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3200" b="0" strike="noStrike" spc="-1">
                <a:solidFill>
                  <a:srgbClr val="004C65"/>
                </a:solidFill>
                <a:latin typeface="Arial"/>
                <a:ea typeface="Roboto Medium"/>
              </a:rPr>
              <a:t>BUT: Horrible technical debt</a:t>
            </a:r>
            <a:endParaRPr lang="en-CA" sz="3200" b="0" strike="noStrike" spc="-1">
              <a:latin typeface="Arial"/>
            </a:endParaRPr>
          </a:p>
        </p:txBody>
      </p:sp>
      <p:pic>
        <p:nvPicPr>
          <p:cNvPr id="1265" name="Picture 1264"/>
          <p:cNvPicPr/>
          <p:nvPr/>
        </p:nvPicPr>
        <p:blipFill>
          <a:blip r:embed="rId2"/>
          <a:stretch/>
        </p:blipFill>
        <p:spPr>
          <a:xfrm>
            <a:off x="5220000" y="1080360"/>
            <a:ext cx="5039640" cy="503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Eliminating technical debt in DH projects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C65"/>
      </a:dk2>
      <a:lt2>
        <a:srgbClr val="E7E6E6"/>
      </a:lt2>
      <a:accent1>
        <a:srgbClr val="A1D72A"/>
      </a:accent1>
      <a:accent2>
        <a:srgbClr val="FC7B30"/>
      </a:accent2>
      <a:accent3>
        <a:srgbClr val="7415A7"/>
      </a:accent3>
      <a:accent4>
        <a:srgbClr val="F8B62B"/>
      </a:accent4>
      <a:accent5>
        <a:srgbClr val="3095FB"/>
      </a:accent5>
      <a:accent6>
        <a:srgbClr val="207792"/>
      </a:accent6>
      <a:hlink>
        <a:srgbClr val="3395B9"/>
      </a:hlink>
      <a:folHlink>
        <a:srgbClr val="20779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1982</Words>
  <Application>Microsoft Office PowerPoint</Application>
  <PresentationFormat>Widescreen</PresentationFormat>
  <Paragraphs>222</Paragraphs>
  <Slides>68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24</vt:i4>
      </vt:variant>
      <vt:variant>
        <vt:lpstr>Slide Titles</vt:lpstr>
      </vt:variant>
      <vt:variant>
        <vt:i4>68</vt:i4>
      </vt:variant>
    </vt:vector>
  </HeadingPairs>
  <TitlesOfParts>
    <vt:vector size="97" baseType="lpstr">
      <vt:lpstr>Arial</vt:lpstr>
      <vt:lpstr>Lora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Eliminating technical debt in Digital Humanities projects</vt:lpstr>
      <vt:lpstr>Outline</vt:lpstr>
      <vt:lpstr>What is HCMC?</vt:lpstr>
      <vt:lpstr>The 1990s</vt:lpstr>
      <vt:lpstr>The 1990s</vt:lpstr>
      <vt:lpstr>The early 2000s</vt:lpstr>
      <vt:lpstr>PowerPoint Presentation</vt:lpstr>
      <vt:lpstr>Apparent advantages of this sort of stack</vt:lpstr>
      <vt:lpstr>BUT: Horrible technical debt</vt:lpstr>
      <vt:lpstr>BUT: Horrible technical debt</vt:lpstr>
      <vt:lpstr>Now every project is a Tamagotchi.</vt:lpstr>
      <vt:lpstr>But wait – it’s worse. Remember this?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Justifiable Suspicion of Moving Targets</vt:lpstr>
      <vt:lpstr>PowerPoint Presentation</vt:lpstr>
      <vt:lpstr>We claim …</vt:lpstr>
      <vt:lpstr>What books got right</vt:lpstr>
      <vt:lpstr>“edition”</vt:lpstr>
      <vt:lpstr>Edition as text</vt:lpstr>
      <vt:lpstr>New Edition as New Text</vt:lpstr>
      <vt:lpstr>PowerPoint Presentation</vt:lpstr>
      <vt:lpstr>Edition as format</vt:lpstr>
      <vt:lpstr>Confusing uses of “edition”</vt:lpstr>
      <vt:lpstr>Edition as Textual Critical Production</vt:lpstr>
      <vt:lpstr>Convergence of Editions and Versions</vt:lpstr>
      <vt:lpstr>Endings Principles 5: Release Management</vt:lpstr>
      <vt:lpstr>PowerPoint Presentation</vt:lpstr>
      <vt:lpstr>PowerPoint Presentation</vt:lpstr>
      <vt:lpstr>PowerPoint Presentation</vt:lpstr>
      <vt:lpstr>How MoEML does it</vt:lpstr>
      <vt:lpstr>PowerPoint Presentation</vt:lpstr>
      <vt:lpstr>PowerPoint Presentation</vt:lpstr>
      <vt:lpstr>PowerPoint Presentation</vt:lpstr>
      <vt:lpstr>PowerPoint Presentation</vt:lpstr>
      <vt:lpstr>We want lots of static copies.</vt:lpstr>
      <vt:lpstr>What is a static site?</vt:lpstr>
      <vt:lpstr>PowerPoint Presentation</vt:lpstr>
      <vt:lpstr>Thanks</vt:lpstr>
      <vt:lpstr>Section Slide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Dan Smith</dc:creator>
  <dc:description/>
  <cp:lastModifiedBy>Janelle Jenstad</cp:lastModifiedBy>
  <cp:revision>15</cp:revision>
  <dcterms:created xsi:type="dcterms:W3CDTF">2024-01-18T13:49:41Z</dcterms:created>
  <dcterms:modified xsi:type="dcterms:W3CDTF">2024-03-14T18:47:18Z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25</vt:i4>
  </property>
</Properties>
</file>